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2" r:id="rId1"/>
    <p:sldMasterId id="2147483786" r:id="rId2"/>
  </p:sldMasterIdLst>
  <p:notesMasterIdLst>
    <p:notesMasterId r:id="rId9"/>
  </p:notesMasterIdLst>
  <p:sldIdLst>
    <p:sldId id="256" r:id="rId3"/>
    <p:sldId id="258" r:id="rId4"/>
    <p:sldId id="281" r:id="rId5"/>
    <p:sldId id="283" r:id="rId6"/>
    <p:sldId id="278" r:id="rId7"/>
    <p:sldId id="285" r:id="rId8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CA9"/>
    <a:srgbClr val="52CBBE"/>
    <a:srgbClr val="FF5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6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32339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PORTADA 1: SOLO AGREGAR EL TÍTULO DE LA PRESENTACIÓN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EC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1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481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759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76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6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0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73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79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260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256364" y="1600200"/>
            <a:ext cx="53260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9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8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51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81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16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23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5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28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11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00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90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14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1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0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9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6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457200"/>
            <a:fld id="{C90D4D7D-EF0F-A246-A235-1247E64F79C4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/>
              <a:t>22/09/2023</a:t>
            </a:fld>
            <a:endParaRPr lang="es-E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457200"/>
            <a:endParaRPr lang="es-E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457200"/>
            <a:fld id="{E585E77F-C3F9-344C-A8A0-20B4532EC308}" type="slidenum">
              <a:rPr lang="es-E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/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24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2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9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0D4D7D-EF0F-A246-A235-1247E64F79C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585E77F-C3F9-344C-A8A0-20B4532E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8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7200"/>
            <a:fld id="{C90D4D7D-EF0F-A246-A235-1247E64F79C4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/>
              <a:t>22/09/2023</a:t>
            </a:fld>
            <a:endParaRPr lang="es-E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7200"/>
            <a:endParaRPr lang="es-E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7200"/>
            <a:fld id="{E585E77F-C3F9-344C-A8A0-20B4532EC308}" type="slidenum">
              <a:rPr lang="es-E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/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7439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7200"/>
            <a:fld id="{C90D4D7D-EF0F-A246-A235-1247E64F79C4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/>
              <a:t>22/09/2023</a:t>
            </a:fld>
            <a:endParaRPr lang="es-E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7200"/>
            <a:endParaRPr lang="es-E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7200"/>
            <a:fld id="{E585E77F-C3F9-344C-A8A0-20B4532EC308}" type="slidenum">
              <a:rPr lang="es-E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/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8545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209916" y="157798"/>
            <a:ext cx="57333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Ministerio de Agricultura y Ganadería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11141" y="1869993"/>
            <a:ext cx="1076971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tabLst/>
              <a:defRPr/>
            </a:pPr>
            <a:r>
              <a:rPr kumimoji="0" lang="es-EC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Ministerio de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tabLst/>
              <a:defRPr/>
            </a:pPr>
            <a:r>
              <a:rPr kumimoji="0" lang="es-EC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Agricultura y Ganadería</a:t>
            </a:r>
            <a:endParaRPr kumimoji="0" sz="7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roup 36">
            <a:extLst>
              <a:ext uri="{FF2B5EF4-FFF2-40B4-BE49-F238E27FC236}">
                <a16:creationId xmlns:a16="http://schemas.microsoft.com/office/drawing/2014/main" id="{0DD9F667-05A6-89A6-07E3-4E9BD9791CC0}"/>
              </a:ext>
            </a:extLst>
          </p:cNvPr>
          <p:cNvGrpSpPr/>
          <p:nvPr/>
        </p:nvGrpSpPr>
        <p:grpSpPr>
          <a:xfrm>
            <a:off x="10114875" y="-21771"/>
            <a:ext cx="2077125" cy="289934"/>
            <a:chOff x="10114873" y="-2"/>
            <a:chExt cx="2077125" cy="289934"/>
          </a:xfrm>
        </p:grpSpPr>
        <p:sp>
          <p:nvSpPr>
            <p:cNvPr id="6" name="Round Single Corner Rectangle 37">
              <a:extLst>
                <a:ext uri="{FF2B5EF4-FFF2-40B4-BE49-F238E27FC236}">
                  <a16:creationId xmlns:a16="http://schemas.microsoft.com/office/drawing/2014/main" id="{9CFDC637-70FB-F859-C45C-DD8E153491E9}"/>
                </a:ext>
              </a:extLst>
            </p:cNvPr>
            <p:cNvSpPr/>
            <p:nvPr/>
          </p:nvSpPr>
          <p:spPr>
            <a:xfrm rot="10800000">
              <a:off x="10114873" y="-2"/>
              <a:ext cx="2077125" cy="289934"/>
            </a:xfrm>
            <a:prstGeom prst="round1Rect">
              <a:avLst>
                <a:gd name="adj" fmla="val 50000"/>
              </a:avLst>
            </a:prstGeom>
            <a:solidFill>
              <a:srgbClr val="F3F0F2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dirty="0">
                <a:ln>
                  <a:noFill/>
                </a:ln>
                <a:solidFill>
                  <a:srgbClr val="FDFB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" name="TextBox 38">
              <a:extLst>
                <a:ext uri="{FF2B5EF4-FFF2-40B4-BE49-F238E27FC236}">
                  <a16:creationId xmlns:a16="http://schemas.microsoft.com/office/drawing/2014/main" id="{C7AA8816-7AF2-D939-1151-D3A584357177}"/>
                </a:ext>
              </a:extLst>
            </p:cNvPr>
            <p:cNvSpPr txBox="1"/>
            <p:nvPr/>
          </p:nvSpPr>
          <p:spPr>
            <a:xfrm>
              <a:off x="10998466" y="39362"/>
              <a:ext cx="98937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700" b="1" i="0" u="none" strike="noStrike" kern="0" cap="none" spc="0" normalizeH="0" baseline="0" dirty="0">
                  <a:ln>
                    <a:noFill/>
                  </a:ln>
                  <a:solidFill>
                    <a:srgbClr val="8D8C8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Versión 1.MM 2023</a:t>
              </a: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36F35837-48DD-B15C-C90F-9A0FE9CBC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457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4764456" y="1105819"/>
            <a:ext cx="5939692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tabLst/>
              <a:defRPr/>
            </a:pPr>
            <a:r>
              <a:rPr kumimoji="0" lang="es-MX" sz="6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Proyecto </a:t>
            </a:r>
            <a:r>
              <a:rPr kumimoji="0" lang="es-MX" sz="6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CampoSeguro</a:t>
            </a:r>
            <a:endParaRPr kumimoji="0" sz="6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256C73-C100-AE02-89F6-1DF698DF637C}"/>
              </a:ext>
            </a:extLst>
          </p:cNvPr>
          <p:cNvSpPr txBox="1"/>
          <p:nvPr/>
        </p:nvSpPr>
        <p:spPr>
          <a:xfrm>
            <a:off x="4764456" y="3628564"/>
            <a:ext cx="68035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Proyecto para la ejecución del sistema de aseguramiento agropecuario subvencionado, con énfasis en pequeños y medianos productores vulnerables a los efectos del cambio climático</a:t>
            </a:r>
            <a:endParaRPr kumimoji="0" lang="es-419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" name="Group 36">
            <a:extLst>
              <a:ext uri="{FF2B5EF4-FFF2-40B4-BE49-F238E27FC236}">
                <a16:creationId xmlns:a16="http://schemas.microsoft.com/office/drawing/2014/main" id="{0DD9F667-05A6-89A6-07E3-4E9BD9791CC0}"/>
              </a:ext>
            </a:extLst>
          </p:cNvPr>
          <p:cNvGrpSpPr/>
          <p:nvPr/>
        </p:nvGrpSpPr>
        <p:grpSpPr>
          <a:xfrm>
            <a:off x="10114875" y="0"/>
            <a:ext cx="2077125" cy="289934"/>
            <a:chOff x="10114873" y="-2"/>
            <a:chExt cx="2077125" cy="289934"/>
          </a:xfrm>
        </p:grpSpPr>
        <p:sp>
          <p:nvSpPr>
            <p:cNvPr id="3" name="Round Single Corner Rectangle 37">
              <a:extLst>
                <a:ext uri="{FF2B5EF4-FFF2-40B4-BE49-F238E27FC236}">
                  <a16:creationId xmlns:a16="http://schemas.microsoft.com/office/drawing/2014/main" id="{9CFDC637-70FB-F859-C45C-DD8E153491E9}"/>
                </a:ext>
              </a:extLst>
            </p:cNvPr>
            <p:cNvSpPr/>
            <p:nvPr/>
          </p:nvSpPr>
          <p:spPr>
            <a:xfrm rot="10800000">
              <a:off x="10114873" y="-2"/>
              <a:ext cx="2077125" cy="289934"/>
            </a:xfrm>
            <a:prstGeom prst="round1Rect">
              <a:avLst>
                <a:gd name="adj" fmla="val 50000"/>
              </a:avLst>
            </a:prstGeom>
            <a:solidFill>
              <a:srgbClr val="F3F0F2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dirty="0">
                <a:ln>
                  <a:noFill/>
                </a:ln>
                <a:solidFill>
                  <a:srgbClr val="FDFB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4" name="TextBox 38">
              <a:extLst>
                <a:ext uri="{FF2B5EF4-FFF2-40B4-BE49-F238E27FC236}">
                  <a16:creationId xmlns:a16="http://schemas.microsoft.com/office/drawing/2014/main" id="{C7AA8816-7AF2-D939-1151-D3A584357177}"/>
                </a:ext>
              </a:extLst>
            </p:cNvPr>
            <p:cNvSpPr txBox="1"/>
            <p:nvPr/>
          </p:nvSpPr>
          <p:spPr>
            <a:xfrm>
              <a:off x="10998466" y="39362"/>
              <a:ext cx="98937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700" b="1" i="0" u="none" strike="noStrike" kern="0" cap="none" spc="0" normalizeH="0" baseline="0" dirty="0">
                  <a:ln>
                    <a:noFill/>
                  </a:ln>
                  <a:solidFill>
                    <a:srgbClr val="8D8C8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Versión 1.MM 2023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0">
            <a:extLst>
              <a:ext uri="{FF2B5EF4-FFF2-40B4-BE49-F238E27FC236}">
                <a16:creationId xmlns:a16="http://schemas.microsoft.com/office/drawing/2014/main" id="{7C94AC34-2AF2-468E-A78D-FB42CFF95BFF}"/>
              </a:ext>
            </a:extLst>
          </p:cNvPr>
          <p:cNvSpPr/>
          <p:nvPr/>
        </p:nvSpPr>
        <p:spPr bwMode="auto">
          <a:xfrm>
            <a:off x="610327" y="233591"/>
            <a:ext cx="658521" cy="544830"/>
          </a:xfrm>
          <a:prstGeom prst="roundRect">
            <a:avLst/>
          </a:prstGeom>
          <a:solidFill>
            <a:srgbClr val="FFFFFF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3810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200" dirty="0">
                <a:solidFill>
                  <a:srgbClr val="8D8D8E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  <a:sym typeface="Helvetica Neue" charset="0"/>
              </a:rPr>
              <a:t>01</a:t>
            </a:r>
          </a:p>
        </p:txBody>
      </p:sp>
      <p:sp>
        <p:nvSpPr>
          <p:cNvPr id="12" name="Potential New Entry">
            <a:extLst>
              <a:ext uri="{FF2B5EF4-FFF2-40B4-BE49-F238E27FC236}">
                <a16:creationId xmlns:a16="http://schemas.microsoft.com/office/drawing/2014/main" id="{EEEFF7DF-6C04-47FC-B52A-96ACF0149BDD}"/>
              </a:ext>
            </a:extLst>
          </p:cNvPr>
          <p:cNvSpPr txBox="1"/>
          <p:nvPr/>
        </p:nvSpPr>
        <p:spPr>
          <a:xfrm>
            <a:off x="1451315" y="264294"/>
            <a:ext cx="600790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s-E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23" name="Forma libre: forma 104">
            <a:extLst>
              <a:ext uri="{FF2B5EF4-FFF2-40B4-BE49-F238E27FC236}">
                <a16:creationId xmlns:a16="http://schemas.microsoft.com/office/drawing/2014/main" id="{458BC08C-0A40-46E1-AE4D-4D156A81FB7F}"/>
              </a:ext>
            </a:extLst>
          </p:cNvPr>
          <p:cNvSpPr/>
          <p:nvPr/>
        </p:nvSpPr>
        <p:spPr>
          <a:xfrm>
            <a:off x="3940738" y="2141881"/>
            <a:ext cx="2235011" cy="3168670"/>
          </a:xfrm>
          <a:custGeom>
            <a:avLst/>
            <a:gdLst>
              <a:gd name="connsiteX0" fmla="*/ 0 w 2235011"/>
              <a:gd name="connsiteY0" fmla="*/ 0 h 2954074"/>
              <a:gd name="connsiteX1" fmla="*/ 303509 w 2235011"/>
              <a:gd name="connsiteY1" fmla="*/ 0 h 2954074"/>
              <a:gd name="connsiteX2" fmla="*/ 318018 w 2235011"/>
              <a:gd name="connsiteY2" fmla="*/ 56431 h 2954074"/>
              <a:gd name="connsiteX3" fmla="*/ 1117505 w 2235011"/>
              <a:gd name="connsiteY3" fmla="*/ 644618 h 2954074"/>
              <a:gd name="connsiteX4" fmla="*/ 1916992 w 2235011"/>
              <a:gd name="connsiteY4" fmla="*/ 56431 h 2954074"/>
              <a:gd name="connsiteX5" fmla="*/ 1931501 w 2235011"/>
              <a:gd name="connsiteY5" fmla="*/ 0 h 2954074"/>
              <a:gd name="connsiteX6" fmla="*/ 2235011 w 2235011"/>
              <a:gd name="connsiteY6" fmla="*/ 0 h 2954074"/>
              <a:gd name="connsiteX7" fmla="*/ 2235011 w 2235011"/>
              <a:gd name="connsiteY7" fmla="*/ 2581565 h 2954074"/>
              <a:gd name="connsiteX8" fmla="*/ 1862502 w 2235011"/>
              <a:gd name="connsiteY8" fmla="*/ 2954074 h 2954074"/>
              <a:gd name="connsiteX9" fmla="*/ 372509 w 2235011"/>
              <a:gd name="connsiteY9" fmla="*/ 2954074 h 2954074"/>
              <a:gd name="connsiteX10" fmla="*/ 0 w 2235011"/>
              <a:gd name="connsiteY10" fmla="*/ 2581565 h 29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5011" h="2954074">
                <a:moveTo>
                  <a:pt x="0" y="0"/>
                </a:moveTo>
                <a:lnTo>
                  <a:pt x="303509" y="0"/>
                </a:lnTo>
                <a:lnTo>
                  <a:pt x="318018" y="56431"/>
                </a:lnTo>
                <a:cubicBezTo>
                  <a:pt x="424008" y="397197"/>
                  <a:pt x="741862" y="644618"/>
                  <a:pt x="1117505" y="644618"/>
                </a:cubicBezTo>
                <a:cubicBezTo>
                  <a:pt x="1493148" y="644618"/>
                  <a:pt x="1811002" y="397197"/>
                  <a:pt x="1916992" y="56431"/>
                </a:cubicBezTo>
                <a:lnTo>
                  <a:pt x="1931501" y="0"/>
                </a:lnTo>
                <a:lnTo>
                  <a:pt x="2235011" y="0"/>
                </a:lnTo>
                <a:lnTo>
                  <a:pt x="2235011" y="2581565"/>
                </a:lnTo>
                <a:cubicBezTo>
                  <a:pt x="2235011" y="2787296"/>
                  <a:pt x="2068233" y="2954074"/>
                  <a:pt x="1862502" y="2954074"/>
                </a:cubicBezTo>
                <a:lnTo>
                  <a:pt x="372509" y="2954074"/>
                </a:lnTo>
                <a:cubicBezTo>
                  <a:pt x="166778" y="2954074"/>
                  <a:pt x="0" y="2787296"/>
                  <a:pt x="0" y="2581565"/>
                </a:cubicBezTo>
                <a:close/>
              </a:path>
            </a:pathLst>
          </a:custGeom>
          <a:solidFill>
            <a:srgbClr val="FF5969"/>
          </a:solidFill>
          <a:ln>
            <a:noFill/>
          </a:ln>
          <a:effectLst>
            <a:outerShdw blurRad="127000" sx="107000" sy="107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C"/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5D0B8E90-85C6-4756-A1D5-55EB2FEEE7B7}"/>
              </a:ext>
            </a:extLst>
          </p:cNvPr>
          <p:cNvSpPr txBox="1"/>
          <p:nvPr/>
        </p:nvSpPr>
        <p:spPr>
          <a:xfrm>
            <a:off x="3965446" y="2906462"/>
            <a:ext cx="219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  <a:latin typeface="+mn-lt"/>
              </a:rPr>
              <a:t>OBJETIVO ESPECIFICO </a:t>
            </a: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389D20DA-B75C-4204-9D5C-0592BBB5CC9D}"/>
              </a:ext>
            </a:extLst>
          </p:cNvPr>
          <p:cNvSpPr txBox="1"/>
          <p:nvPr/>
        </p:nvSpPr>
        <p:spPr>
          <a:xfrm>
            <a:off x="3965446" y="3488561"/>
            <a:ext cx="2191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chemeClr val="bg1"/>
                </a:solidFill>
                <a:latin typeface="+mn-lt"/>
              </a:rPr>
              <a:t>Determinar la utilidad del Seguro Agrícola y Ganadero como un instrumento para proteger las inversiones productivas y la seguridad alimentaria.</a:t>
            </a:r>
          </a:p>
        </p:txBody>
      </p:sp>
      <p:sp>
        <p:nvSpPr>
          <p:cNvPr id="26" name="Forma libre: forma 113">
            <a:extLst>
              <a:ext uri="{FF2B5EF4-FFF2-40B4-BE49-F238E27FC236}">
                <a16:creationId xmlns:a16="http://schemas.microsoft.com/office/drawing/2014/main" id="{12ADAC3A-1FD8-4CDC-BB11-E59C743106F4}"/>
              </a:ext>
            </a:extLst>
          </p:cNvPr>
          <p:cNvSpPr/>
          <p:nvPr/>
        </p:nvSpPr>
        <p:spPr>
          <a:xfrm>
            <a:off x="6605034" y="2113226"/>
            <a:ext cx="2235011" cy="3168670"/>
          </a:xfrm>
          <a:custGeom>
            <a:avLst/>
            <a:gdLst>
              <a:gd name="connsiteX0" fmla="*/ 0 w 2235011"/>
              <a:gd name="connsiteY0" fmla="*/ 0 h 2954074"/>
              <a:gd name="connsiteX1" fmla="*/ 303509 w 2235011"/>
              <a:gd name="connsiteY1" fmla="*/ 0 h 2954074"/>
              <a:gd name="connsiteX2" fmla="*/ 318018 w 2235011"/>
              <a:gd name="connsiteY2" fmla="*/ 56431 h 2954074"/>
              <a:gd name="connsiteX3" fmla="*/ 1117505 w 2235011"/>
              <a:gd name="connsiteY3" fmla="*/ 644618 h 2954074"/>
              <a:gd name="connsiteX4" fmla="*/ 1916992 w 2235011"/>
              <a:gd name="connsiteY4" fmla="*/ 56431 h 2954074"/>
              <a:gd name="connsiteX5" fmla="*/ 1931501 w 2235011"/>
              <a:gd name="connsiteY5" fmla="*/ 0 h 2954074"/>
              <a:gd name="connsiteX6" fmla="*/ 2235011 w 2235011"/>
              <a:gd name="connsiteY6" fmla="*/ 0 h 2954074"/>
              <a:gd name="connsiteX7" fmla="*/ 2235011 w 2235011"/>
              <a:gd name="connsiteY7" fmla="*/ 2581565 h 2954074"/>
              <a:gd name="connsiteX8" fmla="*/ 1862502 w 2235011"/>
              <a:gd name="connsiteY8" fmla="*/ 2954074 h 2954074"/>
              <a:gd name="connsiteX9" fmla="*/ 372509 w 2235011"/>
              <a:gd name="connsiteY9" fmla="*/ 2954074 h 2954074"/>
              <a:gd name="connsiteX10" fmla="*/ 0 w 2235011"/>
              <a:gd name="connsiteY10" fmla="*/ 2581565 h 29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5011" h="2954074">
                <a:moveTo>
                  <a:pt x="0" y="0"/>
                </a:moveTo>
                <a:lnTo>
                  <a:pt x="303509" y="0"/>
                </a:lnTo>
                <a:lnTo>
                  <a:pt x="318018" y="56431"/>
                </a:lnTo>
                <a:cubicBezTo>
                  <a:pt x="424008" y="397197"/>
                  <a:pt x="741862" y="644618"/>
                  <a:pt x="1117505" y="644618"/>
                </a:cubicBezTo>
                <a:cubicBezTo>
                  <a:pt x="1493148" y="644618"/>
                  <a:pt x="1811002" y="397197"/>
                  <a:pt x="1916992" y="56431"/>
                </a:cubicBezTo>
                <a:lnTo>
                  <a:pt x="1931501" y="0"/>
                </a:lnTo>
                <a:lnTo>
                  <a:pt x="2235011" y="0"/>
                </a:lnTo>
                <a:lnTo>
                  <a:pt x="2235011" y="2581565"/>
                </a:lnTo>
                <a:cubicBezTo>
                  <a:pt x="2235011" y="2787296"/>
                  <a:pt x="2068233" y="2954074"/>
                  <a:pt x="1862502" y="2954074"/>
                </a:cubicBezTo>
                <a:lnTo>
                  <a:pt x="372509" y="2954074"/>
                </a:lnTo>
                <a:cubicBezTo>
                  <a:pt x="166778" y="2954074"/>
                  <a:pt x="0" y="2787296"/>
                  <a:pt x="0" y="2581565"/>
                </a:cubicBezTo>
                <a:close/>
              </a:path>
            </a:pathLst>
          </a:custGeom>
          <a:solidFill>
            <a:srgbClr val="52CBBE"/>
          </a:solidFill>
          <a:ln>
            <a:noFill/>
          </a:ln>
          <a:effectLst>
            <a:outerShdw blurRad="127000" sx="107000" sy="107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C"/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B4E1D573-A78F-40AF-AF06-5D3211FE4880}"/>
              </a:ext>
            </a:extLst>
          </p:cNvPr>
          <p:cNvSpPr txBox="1"/>
          <p:nvPr/>
        </p:nvSpPr>
        <p:spPr>
          <a:xfrm>
            <a:off x="6629742" y="2877807"/>
            <a:ext cx="219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OBJETIVO ESPECIFICO </a:t>
            </a:r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id="{0BF91809-1460-4C23-9C77-016AD4C0F744}"/>
              </a:ext>
            </a:extLst>
          </p:cNvPr>
          <p:cNvSpPr txBox="1"/>
          <p:nvPr/>
        </p:nvSpPr>
        <p:spPr>
          <a:xfrm>
            <a:off x="6629742" y="3459906"/>
            <a:ext cx="2191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chemeClr val="bg1"/>
                </a:solidFill>
                <a:latin typeface="+mn-lt"/>
              </a:rPr>
              <a:t>Describir la naturaleza y alcance de coberturas, condiciones, terminología y cálculos relativos al Proyecto CampoSeguro.</a:t>
            </a:r>
          </a:p>
          <a:p>
            <a:pPr algn="ctr"/>
            <a:r>
              <a:rPr lang="es-ES" sz="11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29" name="Forma libre: forma 118">
            <a:extLst>
              <a:ext uri="{FF2B5EF4-FFF2-40B4-BE49-F238E27FC236}">
                <a16:creationId xmlns:a16="http://schemas.microsoft.com/office/drawing/2014/main" id="{C5EC3C62-5CB3-4575-BC67-B6704E883345}"/>
              </a:ext>
            </a:extLst>
          </p:cNvPr>
          <p:cNvSpPr/>
          <p:nvPr/>
        </p:nvSpPr>
        <p:spPr>
          <a:xfrm>
            <a:off x="9333597" y="2113226"/>
            <a:ext cx="2235011" cy="3168670"/>
          </a:xfrm>
          <a:custGeom>
            <a:avLst/>
            <a:gdLst>
              <a:gd name="connsiteX0" fmla="*/ 0 w 2235011"/>
              <a:gd name="connsiteY0" fmla="*/ 0 h 2954074"/>
              <a:gd name="connsiteX1" fmla="*/ 303509 w 2235011"/>
              <a:gd name="connsiteY1" fmla="*/ 0 h 2954074"/>
              <a:gd name="connsiteX2" fmla="*/ 318018 w 2235011"/>
              <a:gd name="connsiteY2" fmla="*/ 56431 h 2954074"/>
              <a:gd name="connsiteX3" fmla="*/ 1117505 w 2235011"/>
              <a:gd name="connsiteY3" fmla="*/ 644618 h 2954074"/>
              <a:gd name="connsiteX4" fmla="*/ 1916992 w 2235011"/>
              <a:gd name="connsiteY4" fmla="*/ 56431 h 2954074"/>
              <a:gd name="connsiteX5" fmla="*/ 1931501 w 2235011"/>
              <a:gd name="connsiteY5" fmla="*/ 0 h 2954074"/>
              <a:gd name="connsiteX6" fmla="*/ 2235011 w 2235011"/>
              <a:gd name="connsiteY6" fmla="*/ 0 h 2954074"/>
              <a:gd name="connsiteX7" fmla="*/ 2235011 w 2235011"/>
              <a:gd name="connsiteY7" fmla="*/ 2581565 h 2954074"/>
              <a:gd name="connsiteX8" fmla="*/ 1862502 w 2235011"/>
              <a:gd name="connsiteY8" fmla="*/ 2954074 h 2954074"/>
              <a:gd name="connsiteX9" fmla="*/ 372509 w 2235011"/>
              <a:gd name="connsiteY9" fmla="*/ 2954074 h 2954074"/>
              <a:gd name="connsiteX10" fmla="*/ 0 w 2235011"/>
              <a:gd name="connsiteY10" fmla="*/ 2581565 h 29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5011" h="2954074">
                <a:moveTo>
                  <a:pt x="0" y="0"/>
                </a:moveTo>
                <a:lnTo>
                  <a:pt x="303509" y="0"/>
                </a:lnTo>
                <a:lnTo>
                  <a:pt x="318018" y="56431"/>
                </a:lnTo>
                <a:cubicBezTo>
                  <a:pt x="424008" y="397197"/>
                  <a:pt x="741862" y="644618"/>
                  <a:pt x="1117505" y="644618"/>
                </a:cubicBezTo>
                <a:cubicBezTo>
                  <a:pt x="1493148" y="644618"/>
                  <a:pt x="1811002" y="397197"/>
                  <a:pt x="1916992" y="56431"/>
                </a:cubicBezTo>
                <a:lnTo>
                  <a:pt x="1931501" y="0"/>
                </a:lnTo>
                <a:lnTo>
                  <a:pt x="2235011" y="0"/>
                </a:lnTo>
                <a:lnTo>
                  <a:pt x="2235011" y="2581565"/>
                </a:lnTo>
                <a:cubicBezTo>
                  <a:pt x="2235011" y="2787296"/>
                  <a:pt x="2068233" y="2954074"/>
                  <a:pt x="1862502" y="2954074"/>
                </a:cubicBezTo>
                <a:lnTo>
                  <a:pt x="372509" y="2954074"/>
                </a:lnTo>
                <a:cubicBezTo>
                  <a:pt x="166778" y="2954074"/>
                  <a:pt x="0" y="2787296"/>
                  <a:pt x="0" y="25815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sx="107000" sy="107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C"/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0619F951-692C-4551-A499-D2E85A8A23FE}"/>
              </a:ext>
            </a:extLst>
          </p:cNvPr>
          <p:cNvSpPr txBox="1"/>
          <p:nvPr/>
        </p:nvSpPr>
        <p:spPr>
          <a:xfrm>
            <a:off x="9358305" y="2877807"/>
            <a:ext cx="219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OBJETIVO ESPECIFICO </a:t>
            </a: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980037D0-A1A3-4EB8-B968-1A7D2393C3CE}"/>
              </a:ext>
            </a:extLst>
          </p:cNvPr>
          <p:cNvSpPr txBox="1"/>
          <p:nvPr/>
        </p:nvSpPr>
        <p:spPr>
          <a:xfrm>
            <a:off x="9358305" y="3459906"/>
            <a:ext cx="21913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chemeClr val="bg1"/>
                </a:solidFill>
                <a:latin typeface="+mn-lt"/>
              </a:rPr>
              <a:t>Aplicar las herramientas e información aprendidas acerca de los procesos del aseguramiento agrícola y ganadero</a:t>
            </a:r>
          </a:p>
        </p:txBody>
      </p:sp>
      <p:sp>
        <p:nvSpPr>
          <p:cNvPr id="32" name="Forma libre: forma 124">
            <a:extLst>
              <a:ext uri="{FF2B5EF4-FFF2-40B4-BE49-F238E27FC236}">
                <a16:creationId xmlns:a16="http://schemas.microsoft.com/office/drawing/2014/main" id="{768A1934-C177-432D-97F7-92283FF107D6}"/>
              </a:ext>
            </a:extLst>
          </p:cNvPr>
          <p:cNvSpPr/>
          <p:nvPr/>
        </p:nvSpPr>
        <p:spPr>
          <a:xfrm>
            <a:off x="3965868" y="1341770"/>
            <a:ext cx="2191332" cy="1495397"/>
          </a:xfrm>
          <a:custGeom>
            <a:avLst/>
            <a:gdLst>
              <a:gd name="connsiteX0" fmla="*/ 190886 w 2191332"/>
              <a:gd name="connsiteY0" fmla="*/ 0 h 1495397"/>
              <a:gd name="connsiteX1" fmla="*/ 2000446 w 2191332"/>
              <a:gd name="connsiteY1" fmla="*/ 0 h 1495397"/>
              <a:gd name="connsiteX2" fmla="*/ 2191332 w 2191332"/>
              <a:gd name="connsiteY2" fmla="*/ 190886 h 1495397"/>
              <a:gd name="connsiteX3" fmla="*/ 2191332 w 2191332"/>
              <a:gd name="connsiteY3" fmla="*/ 833868 h 1495397"/>
              <a:gd name="connsiteX4" fmla="*/ 1918571 w 2191332"/>
              <a:gd name="connsiteY4" fmla="*/ 833868 h 1495397"/>
              <a:gd name="connsiteX5" fmla="*/ 1881156 w 2191332"/>
              <a:gd name="connsiteY5" fmla="*/ 959844 h 1495397"/>
              <a:gd name="connsiteX6" fmla="*/ 1094190 w 2191332"/>
              <a:gd name="connsiteY6" fmla="*/ 1495397 h 1495397"/>
              <a:gd name="connsiteX7" fmla="*/ 307224 w 2191332"/>
              <a:gd name="connsiteY7" fmla="*/ 959844 h 1495397"/>
              <a:gd name="connsiteX8" fmla="*/ 269809 w 2191332"/>
              <a:gd name="connsiteY8" fmla="*/ 833868 h 1495397"/>
              <a:gd name="connsiteX9" fmla="*/ 0 w 2191332"/>
              <a:gd name="connsiteY9" fmla="*/ 833868 h 1495397"/>
              <a:gd name="connsiteX10" fmla="*/ 0 w 2191332"/>
              <a:gd name="connsiteY10" fmla="*/ 190886 h 1495397"/>
              <a:gd name="connsiteX11" fmla="*/ 190886 w 2191332"/>
              <a:gd name="connsiteY11" fmla="*/ 0 h 149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1332" h="1495397">
                <a:moveTo>
                  <a:pt x="190886" y="0"/>
                </a:moveTo>
                <a:lnTo>
                  <a:pt x="2000446" y="0"/>
                </a:lnTo>
                <a:cubicBezTo>
                  <a:pt x="2105869" y="0"/>
                  <a:pt x="2191332" y="85463"/>
                  <a:pt x="2191332" y="190886"/>
                </a:cubicBezTo>
                <a:lnTo>
                  <a:pt x="2191332" y="833868"/>
                </a:lnTo>
                <a:lnTo>
                  <a:pt x="1918571" y="833868"/>
                </a:lnTo>
                <a:lnTo>
                  <a:pt x="1881156" y="959844"/>
                </a:lnTo>
                <a:cubicBezTo>
                  <a:pt x="1757486" y="1273471"/>
                  <a:pt x="1451755" y="1495397"/>
                  <a:pt x="1094190" y="1495397"/>
                </a:cubicBezTo>
                <a:cubicBezTo>
                  <a:pt x="736625" y="1495397"/>
                  <a:pt x="430894" y="1273471"/>
                  <a:pt x="307224" y="959844"/>
                </a:cubicBezTo>
                <a:lnTo>
                  <a:pt x="269809" y="833868"/>
                </a:lnTo>
                <a:lnTo>
                  <a:pt x="0" y="833868"/>
                </a:lnTo>
                <a:lnTo>
                  <a:pt x="0" y="190886"/>
                </a:lnTo>
                <a:cubicBezTo>
                  <a:pt x="0" y="85463"/>
                  <a:pt x="85463" y="0"/>
                  <a:pt x="19088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5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C"/>
          </a:p>
        </p:txBody>
      </p:sp>
      <p:sp>
        <p:nvSpPr>
          <p:cNvPr id="34" name="Forma libre: forma 125">
            <a:extLst>
              <a:ext uri="{FF2B5EF4-FFF2-40B4-BE49-F238E27FC236}">
                <a16:creationId xmlns:a16="http://schemas.microsoft.com/office/drawing/2014/main" id="{32AE69B6-5740-403A-B0AD-B6EB9624255E}"/>
              </a:ext>
            </a:extLst>
          </p:cNvPr>
          <p:cNvSpPr/>
          <p:nvPr/>
        </p:nvSpPr>
        <p:spPr>
          <a:xfrm>
            <a:off x="6633280" y="1295400"/>
            <a:ext cx="2191332" cy="1495397"/>
          </a:xfrm>
          <a:custGeom>
            <a:avLst/>
            <a:gdLst>
              <a:gd name="connsiteX0" fmla="*/ 190886 w 2191332"/>
              <a:gd name="connsiteY0" fmla="*/ 0 h 1495397"/>
              <a:gd name="connsiteX1" fmla="*/ 2000446 w 2191332"/>
              <a:gd name="connsiteY1" fmla="*/ 0 h 1495397"/>
              <a:gd name="connsiteX2" fmla="*/ 2191332 w 2191332"/>
              <a:gd name="connsiteY2" fmla="*/ 190886 h 1495397"/>
              <a:gd name="connsiteX3" fmla="*/ 2191332 w 2191332"/>
              <a:gd name="connsiteY3" fmla="*/ 833868 h 1495397"/>
              <a:gd name="connsiteX4" fmla="*/ 1918571 w 2191332"/>
              <a:gd name="connsiteY4" fmla="*/ 833868 h 1495397"/>
              <a:gd name="connsiteX5" fmla="*/ 1881156 w 2191332"/>
              <a:gd name="connsiteY5" fmla="*/ 959844 h 1495397"/>
              <a:gd name="connsiteX6" fmla="*/ 1094190 w 2191332"/>
              <a:gd name="connsiteY6" fmla="*/ 1495397 h 1495397"/>
              <a:gd name="connsiteX7" fmla="*/ 307224 w 2191332"/>
              <a:gd name="connsiteY7" fmla="*/ 959844 h 1495397"/>
              <a:gd name="connsiteX8" fmla="*/ 269809 w 2191332"/>
              <a:gd name="connsiteY8" fmla="*/ 833868 h 1495397"/>
              <a:gd name="connsiteX9" fmla="*/ 0 w 2191332"/>
              <a:gd name="connsiteY9" fmla="*/ 833868 h 1495397"/>
              <a:gd name="connsiteX10" fmla="*/ 0 w 2191332"/>
              <a:gd name="connsiteY10" fmla="*/ 190886 h 1495397"/>
              <a:gd name="connsiteX11" fmla="*/ 190886 w 2191332"/>
              <a:gd name="connsiteY11" fmla="*/ 0 h 149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1332" h="1495397">
                <a:moveTo>
                  <a:pt x="190886" y="0"/>
                </a:moveTo>
                <a:lnTo>
                  <a:pt x="2000446" y="0"/>
                </a:lnTo>
                <a:cubicBezTo>
                  <a:pt x="2105869" y="0"/>
                  <a:pt x="2191332" y="85463"/>
                  <a:pt x="2191332" y="190886"/>
                </a:cubicBezTo>
                <a:lnTo>
                  <a:pt x="2191332" y="833868"/>
                </a:lnTo>
                <a:lnTo>
                  <a:pt x="1918571" y="833868"/>
                </a:lnTo>
                <a:lnTo>
                  <a:pt x="1881156" y="959844"/>
                </a:lnTo>
                <a:cubicBezTo>
                  <a:pt x="1757486" y="1273471"/>
                  <a:pt x="1451755" y="1495397"/>
                  <a:pt x="1094190" y="1495397"/>
                </a:cubicBezTo>
                <a:cubicBezTo>
                  <a:pt x="736625" y="1495397"/>
                  <a:pt x="430894" y="1273471"/>
                  <a:pt x="307224" y="959844"/>
                </a:cubicBezTo>
                <a:lnTo>
                  <a:pt x="269809" y="833868"/>
                </a:lnTo>
                <a:lnTo>
                  <a:pt x="0" y="833868"/>
                </a:lnTo>
                <a:lnTo>
                  <a:pt x="0" y="190886"/>
                </a:lnTo>
                <a:cubicBezTo>
                  <a:pt x="0" y="85463"/>
                  <a:pt x="85463" y="0"/>
                  <a:pt x="19088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52CB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C"/>
          </a:p>
        </p:txBody>
      </p:sp>
      <p:sp>
        <p:nvSpPr>
          <p:cNvPr id="37" name="Forma libre: forma 126">
            <a:extLst>
              <a:ext uri="{FF2B5EF4-FFF2-40B4-BE49-F238E27FC236}">
                <a16:creationId xmlns:a16="http://schemas.microsoft.com/office/drawing/2014/main" id="{4FEA16D3-C8BF-4B38-A57E-5F9685192862}"/>
              </a:ext>
            </a:extLst>
          </p:cNvPr>
          <p:cNvSpPr/>
          <p:nvPr/>
        </p:nvSpPr>
        <p:spPr>
          <a:xfrm>
            <a:off x="9357881" y="1295400"/>
            <a:ext cx="2191332" cy="1495397"/>
          </a:xfrm>
          <a:custGeom>
            <a:avLst/>
            <a:gdLst>
              <a:gd name="connsiteX0" fmla="*/ 190886 w 2191332"/>
              <a:gd name="connsiteY0" fmla="*/ 0 h 1495397"/>
              <a:gd name="connsiteX1" fmla="*/ 2000446 w 2191332"/>
              <a:gd name="connsiteY1" fmla="*/ 0 h 1495397"/>
              <a:gd name="connsiteX2" fmla="*/ 2191332 w 2191332"/>
              <a:gd name="connsiteY2" fmla="*/ 190886 h 1495397"/>
              <a:gd name="connsiteX3" fmla="*/ 2191332 w 2191332"/>
              <a:gd name="connsiteY3" fmla="*/ 833868 h 1495397"/>
              <a:gd name="connsiteX4" fmla="*/ 1918571 w 2191332"/>
              <a:gd name="connsiteY4" fmla="*/ 833868 h 1495397"/>
              <a:gd name="connsiteX5" fmla="*/ 1881156 w 2191332"/>
              <a:gd name="connsiteY5" fmla="*/ 959844 h 1495397"/>
              <a:gd name="connsiteX6" fmla="*/ 1094190 w 2191332"/>
              <a:gd name="connsiteY6" fmla="*/ 1495397 h 1495397"/>
              <a:gd name="connsiteX7" fmla="*/ 307224 w 2191332"/>
              <a:gd name="connsiteY7" fmla="*/ 959844 h 1495397"/>
              <a:gd name="connsiteX8" fmla="*/ 269809 w 2191332"/>
              <a:gd name="connsiteY8" fmla="*/ 833868 h 1495397"/>
              <a:gd name="connsiteX9" fmla="*/ 0 w 2191332"/>
              <a:gd name="connsiteY9" fmla="*/ 833868 h 1495397"/>
              <a:gd name="connsiteX10" fmla="*/ 0 w 2191332"/>
              <a:gd name="connsiteY10" fmla="*/ 190886 h 1495397"/>
              <a:gd name="connsiteX11" fmla="*/ 190886 w 2191332"/>
              <a:gd name="connsiteY11" fmla="*/ 0 h 149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1332" h="1495397">
                <a:moveTo>
                  <a:pt x="190886" y="0"/>
                </a:moveTo>
                <a:lnTo>
                  <a:pt x="2000446" y="0"/>
                </a:lnTo>
                <a:cubicBezTo>
                  <a:pt x="2105869" y="0"/>
                  <a:pt x="2191332" y="85463"/>
                  <a:pt x="2191332" y="190886"/>
                </a:cubicBezTo>
                <a:lnTo>
                  <a:pt x="2191332" y="833868"/>
                </a:lnTo>
                <a:lnTo>
                  <a:pt x="1918571" y="833868"/>
                </a:lnTo>
                <a:lnTo>
                  <a:pt x="1881156" y="959844"/>
                </a:lnTo>
                <a:cubicBezTo>
                  <a:pt x="1757486" y="1273471"/>
                  <a:pt x="1451755" y="1495397"/>
                  <a:pt x="1094190" y="1495397"/>
                </a:cubicBezTo>
                <a:cubicBezTo>
                  <a:pt x="736625" y="1495397"/>
                  <a:pt x="430894" y="1273471"/>
                  <a:pt x="307224" y="959844"/>
                </a:cubicBezTo>
                <a:lnTo>
                  <a:pt x="269809" y="833868"/>
                </a:lnTo>
                <a:lnTo>
                  <a:pt x="0" y="833868"/>
                </a:lnTo>
                <a:lnTo>
                  <a:pt x="0" y="190886"/>
                </a:lnTo>
                <a:cubicBezTo>
                  <a:pt x="0" y="85463"/>
                  <a:pt x="85463" y="0"/>
                  <a:pt x="19088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C"/>
          </a:p>
        </p:txBody>
      </p:sp>
      <p:sp>
        <p:nvSpPr>
          <p:cNvPr id="39" name="Forma libre: forma 104">
            <a:extLst>
              <a:ext uri="{FF2B5EF4-FFF2-40B4-BE49-F238E27FC236}">
                <a16:creationId xmlns:a16="http://schemas.microsoft.com/office/drawing/2014/main" id="{458BC08C-0A40-46E1-AE4D-4D156A81FB7F}"/>
              </a:ext>
            </a:extLst>
          </p:cNvPr>
          <p:cNvSpPr/>
          <p:nvPr/>
        </p:nvSpPr>
        <p:spPr>
          <a:xfrm>
            <a:off x="836653" y="2141881"/>
            <a:ext cx="2235011" cy="3168670"/>
          </a:xfrm>
          <a:custGeom>
            <a:avLst/>
            <a:gdLst>
              <a:gd name="connsiteX0" fmla="*/ 0 w 2235011"/>
              <a:gd name="connsiteY0" fmla="*/ 0 h 2954074"/>
              <a:gd name="connsiteX1" fmla="*/ 303509 w 2235011"/>
              <a:gd name="connsiteY1" fmla="*/ 0 h 2954074"/>
              <a:gd name="connsiteX2" fmla="*/ 318018 w 2235011"/>
              <a:gd name="connsiteY2" fmla="*/ 56431 h 2954074"/>
              <a:gd name="connsiteX3" fmla="*/ 1117505 w 2235011"/>
              <a:gd name="connsiteY3" fmla="*/ 644618 h 2954074"/>
              <a:gd name="connsiteX4" fmla="*/ 1916992 w 2235011"/>
              <a:gd name="connsiteY4" fmla="*/ 56431 h 2954074"/>
              <a:gd name="connsiteX5" fmla="*/ 1931501 w 2235011"/>
              <a:gd name="connsiteY5" fmla="*/ 0 h 2954074"/>
              <a:gd name="connsiteX6" fmla="*/ 2235011 w 2235011"/>
              <a:gd name="connsiteY6" fmla="*/ 0 h 2954074"/>
              <a:gd name="connsiteX7" fmla="*/ 2235011 w 2235011"/>
              <a:gd name="connsiteY7" fmla="*/ 2581565 h 2954074"/>
              <a:gd name="connsiteX8" fmla="*/ 1862502 w 2235011"/>
              <a:gd name="connsiteY8" fmla="*/ 2954074 h 2954074"/>
              <a:gd name="connsiteX9" fmla="*/ 372509 w 2235011"/>
              <a:gd name="connsiteY9" fmla="*/ 2954074 h 2954074"/>
              <a:gd name="connsiteX10" fmla="*/ 0 w 2235011"/>
              <a:gd name="connsiteY10" fmla="*/ 2581565 h 29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5011" h="2954074">
                <a:moveTo>
                  <a:pt x="0" y="0"/>
                </a:moveTo>
                <a:lnTo>
                  <a:pt x="303509" y="0"/>
                </a:lnTo>
                <a:lnTo>
                  <a:pt x="318018" y="56431"/>
                </a:lnTo>
                <a:cubicBezTo>
                  <a:pt x="424008" y="397197"/>
                  <a:pt x="741862" y="644618"/>
                  <a:pt x="1117505" y="644618"/>
                </a:cubicBezTo>
                <a:cubicBezTo>
                  <a:pt x="1493148" y="644618"/>
                  <a:pt x="1811002" y="397197"/>
                  <a:pt x="1916992" y="56431"/>
                </a:cubicBezTo>
                <a:lnTo>
                  <a:pt x="1931501" y="0"/>
                </a:lnTo>
                <a:lnTo>
                  <a:pt x="2235011" y="0"/>
                </a:lnTo>
                <a:lnTo>
                  <a:pt x="2235011" y="2581565"/>
                </a:lnTo>
                <a:cubicBezTo>
                  <a:pt x="2235011" y="2787296"/>
                  <a:pt x="2068233" y="2954074"/>
                  <a:pt x="1862502" y="2954074"/>
                </a:cubicBezTo>
                <a:lnTo>
                  <a:pt x="372509" y="2954074"/>
                </a:lnTo>
                <a:cubicBezTo>
                  <a:pt x="166778" y="2954074"/>
                  <a:pt x="0" y="2787296"/>
                  <a:pt x="0" y="258156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27000" sx="107000" sy="107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C"/>
          </a:p>
        </p:txBody>
      </p:sp>
      <p:sp>
        <p:nvSpPr>
          <p:cNvPr id="40" name="TextBox 17">
            <a:extLst>
              <a:ext uri="{FF2B5EF4-FFF2-40B4-BE49-F238E27FC236}">
                <a16:creationId xmlns:a16="http://schemas.microsoft.com/office/drawing/2014/main" id="{5D0B8E90-85C6-4756-A1D5-55EB2FEEE7B7}"/>
              </a:ext>
            </a:extLst>
          </p:cNvPr>
          <p:cNvSpPr txBox="1"/>
          <p:nvPr/>
        </p:nvSpPr>
        <p:spPr>
          <a:xfrm>
            <a:off x="861361" y="2906462"/>
            <a:ext cx="219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  <a:latin typeface="+mn-lt"/>
              </a:rPr>
              <a:t>OBJETIVO GENERAL</a:t>
            </a:r>
          </a:p>
        </p:txBody>
      </p:sp>
      <p:sp>
        <p:nvSpPr>
          <p:cNvPr id="41" name="TextBox 18">
            <a:extLst>
              <a:ext uri="{FF2B5EF4-FFF2-40B4-BE49-F238E27FC236}">
                <a16:creationId xmlns:a16="http://schemas.microsoft.com/office/drawing/2014/main" id="{389D20DA-B75C-4204-9D5C-0592BBB5CC9D}"/>
              </a:ext>
            </a:extLst>
          </p:cNvPr>
          <p:cNvSpPr txBox="1"/>
          <p:nvPr/>
        </p:nvSpPr>
        <p:spPr>
          <a:xfrm>
            <a:off x="861361" y="3488561"/>
            <a:ext cx="2191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chemeClr val="bg1"/>
                </a:solidFill>
                <a:latin typeface="+mn-lt"/>
              </a:rPr>
              <a:t>Describir los servicios del Proyecto CampoSeguro y los procedimientos para acceder al aseguramiento y a la indemnización, con el fin de facilitar la asistencia técnica que se brinda a pequeños y medianos productores.</a:t>
            </a:r>
          </a:p>
        </p:txBody>
      </p:sp>
      <p:sp>
        <p:nvSpPr>
          <p:cNvPr id="42" name="Forma libre: forma 35">
            <a:extLst>
              <a:ext uri="{FF2B5EF4-FFF2-40B4-BE49-F238E27FC236}">
                <a16:creationId xmlns:a16="http://schemas.microsoft.com/office/drawing/2014/main" id="{77A7DBC5-A85C-439A-9EEE-FF8C46328D34}"/>
              </a:ext>
            </a:extLst>
          </p:cNvPr>
          <p:cNvSpPr/>
          <p:nvPr/>
        </p:nvSpPr>
        <p:spPr>
          <a:xfrm>
            <a:off x="861361" y="1358918"/>
            <a:ext cx="2191332" cy="1495397"/>
          </a:xfrm>
          <a:custGeom>
            <a:avLst/>
            <a:gdLst>
              <a:gd name="connsiteX0" fmla="*/ 190886 w 2191332"/>
              <a:gd name="connsiteY0" fmla="*/ 0 h 1495397"/>
              <a:gd name="connsiteX1" fmla="*/ 2000446 w 2191332"/>
              <a:gd name="connsiteY1" fmla="*/ 0 h 1495397"/>
              <a:gd name="connsiteX2" fmla="*/ 2191332 w 2191332"/>
              <a:gd name="connsiteY2" fmla="*/ 190886 h 1495397"/>
              <a:gd name="connsiteX3" fmla="*/ 2191332 w 2191332"/>
              <a:gd name="connsiteY3" fmla="*/ 833868 h 1495397"/>
              <a:gd name="connsiteX4" fmla="*/ 1918571 w 2191332"/>
              <a:gd name="connsiteY4" fmla="*/ 833868 h 1495397"/>
              <a:gd name="connsiteX5" fmla="*/ 1881156 w 2191332"/>
              <a:gd name="connsiteY5" fmla="*/ 959844 h 1495397"/>
              <a:gd name="connsiteX6" fmla="*/ 1094190 w 2191332"/>
              <a:gd name="connsiteY6" fmla="*/ 1495397 h 1495397"/>
              <a:gd name="connsiteX7" fmla="*/ 307224 w 2191332"/>
              <a:gd name="connsiteY7" fmla="*/ 959844 h 1495397"/>
              <a:gd name="connsiteX8" fmla="*/ 269809 w 2191332"/>
              <a:gd name="connsiteY8" fmla="*/ 833868 h 1495397"/>
              <a:gd name="connsiteX9" fmla="*/ 0 w 2191332"/>
              <a:gd name="connsiteY9" fmla="*/ 833868 h 1495397"/>
              <a:gd name="connsiteX10" fmla="*/ 0 w 2191332"/>
              <a:gd name="connsiteY10" fmla="*/ 190886 h 1495397"/>
              <a:gd name="connsiteX11" fmla="*/ 190886 w 2191332"/>
              <a:gd name="connsiteY11" fmla="*/ 0 h 149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1332" h="1495397">
                <a:moveTo>
                  <a:pt x="190886" y="0"/>
                </a:moveTo>
                <a:lnTo>
                  <a:pt x="2000446" y="0"/>
                </a:lnTo>
                <a:cubicBezTo>
                  <a:pt x="2105869" y="0"/>
                  <a:pt x="2191332" y="85463"/>
                  <a:pt x="2191332" y="190886"/>
                </a:cubicBezTo>
                <a:lnTo>
                  <a:pt x="2191332" y="833868"/>
                </a:lnTo>
                <a:lnTo>
                  <a:pt x="1918571" y="833868"/>
                </a:lnTo>
                <a:lnTo>
                  <a:pt x="1881156" y="959844"/>
                </a:lnTo>
                <a:cubicBezTo>
                  <a:pt x="1757486" y="1273471"/>
                  <a:pt x="1451755" y="1495397"/>
                  <a:pt x="1094190" y="1495397"/>
                </a:cubicBezTo>
                <a:cubicBezTo>
                  <a:pt x="736625" y="1495397"/>
                  <a:pt x="430894" y="1273471"/>
                  <a:pt x="307224" y="959844"/>
                </a:cubicBezTo>
                <a:lnTo>
                  <a:pt x="269809" y="833868"/>
                </a:lnTo>
                <a:lnTo>
                  <a:pt x="0" y="833868"/>
                </a:lnTo>
                <a:lnTo>
                  <a:pt x="0" y="190886"/>
                </a:lnTo>
                <a:cubicBezTo>
                  <a:pt x="0" y="85463"/>
                  <a:pt x="85463" y="0"/>
                  <a:pt x="19088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4701382" y="1442933"/>
            <a:ext cx="713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>
                <a:solidFill>
                  <a:srgbClr val="FF5969"/>
                </a:solidFill>
              </a:rPr>
              <a:t>1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7365678" y="1442932"/>
            <a:ext cx="713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>
                <a:solidFill>
                  <a:srgbClr val="52CBBE"/>
                </a:solidFill>
              </a:rPr>
              <a:t>2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10094241" y="1442932"/>
            <a:ext cx="713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>
                <a:solidFill>
                  <a:schemeClr val="accent4"/>
                </a:solidFill>
              </a:rPr>
              <a:t>3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2522" y="1664980"/>
            <a:ext cx="883271" cy="8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51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100">
            <a:extLst>
              <a:ext uri="{FF2B5EF4-FFF2-40B4-BE49-F238E27FC236}">
                <a16:creationId xmlns:a16="http://schemas.microsoft.com/office/drawing/2014/main" id="{7C94AC34-2AF2-468E-A78D-FB42CFF95BFF}"/>
              </a:ext>
            </a:extLst>
          </p:cNvPr>
          <p:cNvSpPr/>
          <p:nvPr/>
        </p:nvSpPr>
        <p:spPr bwMode="auto">
          <a:xfrm>
            <a:off x="610327" y="233591"/>
            <a:ext cx="658521" cy="544830"/>
          </a:xfrm>
          <a:prstGeom prst="roundRect">
            <a:avLst/>
          </a:prstGeom>
          <a:solidFill>
            <a:srgbClr val="FFFFFF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3810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200" dirty="0">
                <a:solidFill>
                  <a:srgbClr val="8D8D8E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  <a:sym typeface="Helvetica Neue" charset="0"/>
              </a:rPr>
              <a:t>02</a:t>
            </a:r>
          </a:p>
        </p:txBody>
      </p:sp>
      <p:sp>
        <p:nvSpPr>
          <p:cNvPr id="7" name="Potential New Entry">
            <a:extLst>
              <a:ext uri="{FF2B5EF4-FFF2-40B4-BE49-F238E27FC236}">
                <a16:creationId xmlns:a16="http://schemas.microsoft.com/office/drawing/2014/main" id="{EEEFF7DF-6C04-47FC-B52A-96ACF0149BDD}"/>
              </a:ext>
            </a:extLst>
          </p:cNvPr>
          <p:cNvSpPr txBox="1"/>
          <p:nvPr/>
        </p:nvSpPr>
        <p:spPr>
          <a:xfrm>
            <a:off x="1451315" y="264294"/>
            <a:ext cx="600790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s-E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del curso</a:t>
            </a:r>
          </a:p>
        </p:txBody>
      </p:sp>
      <p:sp>
        <p:nvSpPr>
          <p:cNvPr id="28" name="Rectángulo: esquinas redondeadas 54">
            <a:extLst>
              <a:ext uri="{FF2B5EF4-FFF2-40B4-BE49-F238E27FC236}">
                <a16:creationId xmlns:a16="http://schemas.microsoft.com/office/drawing/2014/main" id="{0266FA8D-B368-4260-86AF-9679E62160E4}"/>
              </a:ext>
            </a:extLst>
          </p:cNvPr>
          <p:cNvSpPr/>
          <p:nvPr/>
        </p:nvSpPr>
        <p:spPr>
          <a:xfrm>
            <a:off x="1956054" y="3379313"/>
            <a:ext cx="8640961" cy="63665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969696"/>
              </a:buClr>
              <a:buFont typeface="Arial"/>
            </a:pPr>
            <a:r>
              <a:rPr lang="es-MX" dirty="0">
                <a:solidFill>
                  <a:srgbClr val="7F7F7F"/>
                </a:solidFill>
                <a:cs typeface="Arial"/>
              </a:rPr>
              <a:t>En la </a:t>
            </a:r>
            <a:r>
              <a:rPr lang="es-MX" b="1" dirty="0">
                <a:solidFill>
                  <a:srgbClr val="597CA9"/>
                </a:solidFill>
                <a:cs typeface="Arial"/>
              </a:rPr>
              <a:t>semana 4 a la 6 </a:t>
            </a:r>
            <a:r>
              <a:rPr lang="es-MX" dirty="0">
                <a:solidFill>
                  <a:srgbClr val="7F7F7F"/>
                </a:solidFill>
                <a:cs typeface="Arial"/>
              </a:rPr>
              <a:t>el estudiante recibirá los conocimientos necesarios para el manejo de las pólizas de seguro subvencionado agrícola y ganadero.</a:t>
            </a:r>
          </a:p>
        </p:txBody>
      </p:sp>
      <p:sp>
        <p:nvSpPr>
          <p:cNvPr id="29" name="Flecha: pentágono 36">
            <a:extLst>
              <a:ext uri="{FF2B5EF4-FFF2-40B4-BE49-F238E27FC236}">
                <a16:creationId xmlns:a16="http://schemas.microsoft.com/office/drawing/2014/main" id="{4443531E-ADAC-4172-9B95-BB5E8F9C4AF9}"/>
              </a:ext>
            </a:extLst>
          </p:cNvPr>
          <p:cNvSpPr/>
          <p:nvPr/>
        </p:nvSpPr>
        <p:spPr>
          <a:xfrm>
            <a:off x="1261206" y="1770057"/>
            <a:ext cx="701338" cy="611538"/>
          </a:xfrm>
          <a:prstGeom prst="homePlate">
            <a:avLst/>
          </a:prstGeom>
          <a:solidFill>
            <a:srgbClr val="597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1</a:t>
            </a:r>
          </a:p>
        </p:txBody>
      </p:sp>
      <p:sp>
        <p:nvSpPr>
          <p:cNvPr id="31" name="Flecha: pentágono 58">
            <a:extLst>
              <a:ext uri="{FF2B5EF4-FFF2-40B4-BE49-F238E27FC236}">
                <a16:creationId xmlns:a16="http://schemas.microsoft.com/office/drawing/2014/main" id="{FF3C17E7-83AF-460B-8F13-F615F491E334}"/>
              </a:ext>
            </a:extLst>
          </p:cNvPr>
          <p:cNvSpPr/>
          <p:nvPr/>
        </p:nvSpPr>
        <p:spPr>
          <a:xfrm>
            <a:off x="1257961" y="2634153"/>
            <a:ext cx="701338" cy="611538"/>
          </a:xfrm>
          <a:prstGeom prst="homePlate">
            <a:avLst/>
          </a:prstGeom>
          <a:solidFill>
            <a:srgbClr val="597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3</a:t>
            </a:r>
          </a:p>
        </p:txBody>
      </p:sp>
      <p:sp>
        <p:nvSpPr>
          <p:cNvPr id="32" name="Flecha: pentágono 59">
            <a:extLst>
              <a:ext uri="{FF2B5EF4-FFF2-40B4-BE49-F238E27FC236}">
                <a16:creationId xmlns:a16="http://schemas.microsoft.com/office/drawing/2014/main" id="{7F2CC6A8-79E6-49AE-8CC6-F046A8F027CA}"/>
              </a:ext>
            </a:extLst>
          </p:cNvPr>
          <p:cNvSpPr/>
          <p:nvPr/>
        </p:nvSpPr>
        <p:spPr>
          <a:xfrm>
            <a:off x="1257961" y="3379156"/>
            <a:ext cx="701338" cy="611538"/>
          </a:xfrm>
          <a:prstGeom prst="homePlate">
            <a:avLst/>
          </a:prstGeom>
          <a:solidFill>
            <a:srgbClr val="597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4</a:t>
            </a:r>
          </a:p>
        </p:txBody>
      </p:sp>
      <p:sp>
        <p:nvSpPr>
          <p:cNvPr id="33" name="Rectángulo: esquinas redondeadas 50">
            <a:extLst>
              <a:ext uri="{FF2B5EF4-FFF2-40B4-BE49-F238E27FC236}">
                <a16:creationId xmlns:a16="http://schemas.microsoft.com/office/drawing/2014/main" id="{EA86E8B8-6C3C-4F04-BC44-5178CBB2F245}"/>
              </a:ext>
            </a:extLst>
          </p:cNvPr>
          <p:cNvSpPr/>
          <p:nvPr/>
        </p:nvSpPr>
        <p:spPr>
          <a:xfrm>
            <a:off x="1959299" y="1747366"/>
            <a:ext cx="8640961" cy="63665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969696"/>
              </a:buClr>
              <a:buFont typeface="Arial"/>
            </a:pPr>
            <a:r>
              <a:rPr lang="es-MX" dirty="0">
                <a:solidFill>
                  <a:srgbClr val="7F7F7F"/>
                </a:solidFill>
                <a:cs typeface="Arial"/>
              </a:rPr>
              <a:t>Se desarrolla en </a:t>
            </a:r>
            <a:r>
              <a:rPr lang="es-MX" b="1" dirty="0">
                <a:solidFill>
                  <a:srgbClr val="597CA9"/>
                </a:solidFill>
                <a:cs typeface="Arial"/>
              </a:rPr>
              <a:t>6 semanas</a:t>
            </a:r>
            <a:r>
              <a:rPr lang="es-MX" dirty="0">
                <a:solidFill>
                  <a:srgbClr val="7F7F7F"/>
                </a:solidFill>
                <a:cs typeface="Arial"/>
              </a:rPr>
              <a:t>, cada una con una carga horaria de 7 horas, en total el curso se desarrolla en 40 horas. </a:t>
            </a:r>
          </a:p>
        </p:txBody>
      </p:sp>
      <p:sp>
        <p:nvSpPr>
          <p:cNvPr id="34" name="Rectángulo: esquinas redondeadas 50">
            <a:extLst>
              <a:ext uri="{FF2B5EF4-FFF2-40B4-BE49-F238E27FC236}">
                <a16:creationId xmlns:a16="http://schemas.microsoft.com/office/drawing/2014/main" id="{EA86E8B8-6C3C-4F04-BC44-5178CBB2F245}"/>
              </a:ext>
            </a:extLst>
          </p:cNvPr>
          <p:cNvSpPr/>
          <p:nvPr/>
        </p:nvSpPr>
        <p:spPr>
          <a:xfrm>
            <a:off x="1956054" y="2626694"/>
            <a:ext cx="8640960" cy="63665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969696"/>
              </a:buClr>
              <a:buFont typeface="Arial"/>
            </a:pPr>
            <a:r>
              <a:rPr lang="es-MX" dirty="0">
                <a:solidFill>
                  <a:srgbClr val="7F7F7F"/>
                </a:solidFill>
                <a:cs typeface="Arial"/>
              </a:rPr>
              <a:t>De la </a:t>
            </a:r>
            <a:r>
              <a:rPr lang="es-MX" b="1" dirty="0">
                <a:solidFill>
                  <a:srgbClr val="597CA9"/>
                </a:solidFill>
                <a:cs typeface="Arial"/>
              </a:rPr>
              <a:t>semana 1 a la 3 </a:t>
            </a:r>
            <a:r>
              <a:rPr lang="es-MX" dirty="0">
                <a:solidFill>
                  <a:srgbClr val="7F7F7F"/>
                </a:solidFill>
                <a:cs typeface="Arial"/>
              </a:rPr>
              <a:t>se imparte los contenidos generales de los seguros y la situación actual del Ecuador</a:t>
            </a:r>
          </a:p>
        </p:txBody>
      </p:sp>
      <p:sp>
        <p:nvSpPr>
          <p:cNvPr id="35" name="Rectángulo: esquinas redondeadas 54">
            <a:extLst>
              <a:ext uri="{FF2B5EF4-FFF2-40B4-BE49-F238E27FC236}">
                <a16:creationId xmlns:a16="http://schemas.microsoft.com/office/drawing/2014/main" id="{0266FA8D-B368-4260-86AF-9679E62160E4}"/>
              </a:ext>
            </a:extLst>
          </p:cNvPr>
          <p:cNvSpPr/>
          <p:nvPr/>
        </p:nvSpPr>
        <p:spPr>
          <a:xfrm>
            <a:off x="1956054" y="4131932"/>
            <a:ext cx="8640961" cy="63665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969696"/>
              </a:buClr>
              <a:buFont typeface="Arial"/>
            </a:pPr>
            <a:r>
              <a:rPr lang="es-MX" dirty="0">
                <a:solidFill>
                  <a:srgbClr val="7F7F7F"/>
                </a:solidFill>
                <a:cs typeface="Arial"/>
              </a:rPr>
              <a:t>En la </a:t>
            </a:r>
            <a:r>
              <a:rPr lang="es-MX" b="1" dirty="0">
                <a:solidFill>
                  <a:srgbClr val="597CA9"/>
                </a:solidFill>
                <a:cs typeface="Arial"/>
              </a:rPr>
              <a:t>semana 6</a:t>
            </a:r>
            <a:r>
              <a:rPr lang="es-MX" b="1" dirty="0">
                <a:solidFill>
                  <a:srgbClr val="7F7F7F"/>
                </a:solidFill>
                <a:cs typeface="Arial"/>
              </a:rPr>
              <a:t> </a:t>
            </a:r>
            <a:r>
              <a:rPr lang="es-MX" dirty="0">
                <a:solidFill>
                  <a:srgbClr val="7F7F7F"/>
                </a:solidFill>
                <a:cs typeface="Arial"/>
              </a:rPr>
              <a:t>se presenta un repaso general de los contenidos y es mandatorio completar una evaluación técnica final  y otra evaluación acerca de la administración del curso.</a:t>
            </a:r>
          </a:p>
        </p:txBody>
      </p:sp>
      <p:sp>
        <p:nvSpPr>
          <p:cNvPr id="36" name="Flecha: pentágono 59">
            <a:extLst>
              <a:ext uri="{FF2B5EF4-FFF2-40B4-BE49-F238E27FC236}">
                <a16:creationId xmlns:a16="http://schemas.microsoft.com/office/drawing/2014/main" id="{7F2CC6A8-79E6-49AE-8CC6-F046A8F027CA}"/>
              </a:ext>
            </a:extLst>
          </p:cNvPr>
          <p:cNvSpPr/>
          <p:nvPr/>
        </p:nvSpPr>
        <p:spPr>
          <a:xfrm>
            <a:off x="1257961" y="4124159"/>
            <a:ext cx="701338" cy="611538"/>
          </a:xfrm>
          <a:prstGeom prst="homePlate">
            <a:avLst/>
          </a:prstGeom>
          <a:solidFill>
            <a:srgbClr val="597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5</a:t>
            </a:r>
          </a:p>
        </p:txBody>
      </p:sp>
      <p:sp>
        <p:nvSpPr>
          <p:cNvPr id="37" name="Rectángulo: esquinas redondeadas 54">
            <a:extLst>
              <a:ext uri="{FF2B5EF4-FFF2-40B4-BE49-F238E27FC236}">
                <a16:creationId xmlns:a16="http://schemas.microsoft.com/office/drawing/2014/main" id="{0266FA8D-B368-4260-86AF-9679E62160E4}"/>
              </a:ext>
            </a:extLst>
          </p:cNvPr>
          <p:cNvSpPr/>
          <p:nvPr/>
        </p:nvSpPr>
        <p:spPr>
          <a:xfrm>
            <a:off x="1956054" y="4884551"/>
            <a:ext cx="8640961" cy="63665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969696"/>
              </a:buClr>
              <a:buFont typeface="Arial"/>
            </a:pPr>
            <a:r>
              <a:rPr lang="es-MX" b="1" dirty="0">
                <a:solidFill>
                  <a:srgbClr val="597CA9"/>
                </a:solidFill>
                <a:cs typeface="Arial"/>
              </a:rPr>
              <a:t>Para aprobar el curso de Seguro Agrícola deberá completar un puntaje mínimo del 70%, Éxitos!!!! </a:t>
            </a:r>
          </a:p>
        </p:txBody>
      </p:sp>
      <p:sp>
        <p:nvSpPr>
          <p:cNvPr id="38" name="Flecha: pentágono 59">
            <a:extLst>
              <a:ext uri="{FF2B5EF4-FFF2-40B4-BE49-F238E27FC236}">
                <a16:creationId xmlns:a16="http://schemas.microsoft.com/office/drawing/2014/main" id="{7F2CC6A8-79E6-49AE-8CC6-F046A8F027CA}"/>
              </a:ext>
            </a:extLst>
          </p:cNvPr>
          <p:cNvSpPr/>
          <p:nvPr/>
        </p:nvSpPr>
        <p:spPr>
          <a:xfrm>
            <a:off x="1257961" y="4869160"/>
            <a:ext cx="701338" cy="611538"/>
          </a:xfrm>
          <a:prstGeom prst="homePlate">
            <a:avLst/>
          </a:prstGeom>
          <a:solidFill>
            <a:srgbClr val="597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7637291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100">
            <a:extLst>
              <a:ext uri="{FF2B5EF4-FFF2-40B4-BE49-F238E27FC236}">
                <a16:creationId xmlns:a16="http://schemas.microsoft.com/office/drawing/2014/main" id="{7C94AC34-2AF2-468E-A78D-FB42CFF95BFF}"/>
              </a:ext>
            </a:extLst>
          </p:cNvPr>
          <p:cNvSpPr/>
          <p:nvPr/>
        </p:nvSpPr>
        <p:spPr bwMode="auto">
          <a:xfrm>
            <a:off x="610327" y="233591"/>
            <a:ext cx="658521" cy="544830"/>
          </a:xfrm>
          <a:prstGeom prst="roundRect">
            <a:avLst/>
          </a:prstGeom>
          <a:solidFill>
            <a:srgbClr val="FFFFFF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3810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200" dirty="0">
                <a:solidFill>
                  <a:srgbClr val="8D8D8E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  <a:sym typeface="Helvetica Neue" charset="0"/>
              </a:rPr>
              <a:t>03</a:t>
            </a:r>
          </a:p>
        </p:txBody>
      </p:sp>
      <p:sp>
        <p:nvSpPr>
          <p:cNvPr id="7" name="Potential New Entry">
            <a:extLst>
              <a:ext uri="{FF2B5EF4-FFF2-40B4-BE49-F238E27FC236}">
                <a16:creationId xmlns:a16="http://schemas.microsoft.com/office/drawing/2014/main" id="{EEEFF7DF-6C04-47FC-B52A-96ACF0149BDD}"/>
              </a:ext>
            </a:extLst>
          </p:cNvPr>
          <p:cNvSpPr txBox="1"/>
          <p:nvPr/>
        </p:nvSpPr>
        <p:spPr>
          <a:xfrm>
            <a:off x="1451315" y="264294"/>
            <a:ext cx="600790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s-ES" sz="3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 del Curso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B7B3A204-BB74-4DC9-B118-0A5102C0A7BD}"/>
              </a:ext>
            </a:extLst>
          </p:cNvPr>
          <p:cNvGrpSpPr/>
          <p:nvPr/>
        </p:nvGrpSpPr>
        <p:grpSpPr>
          <a:xfrm>
            <a:off x="2130319" y="1340768"/>
            <a:ext cx="1805441" cy="1894017"/>
            <a:chOff x="3884465" y="2182683"/>
            <a:chExt cx="1805441" cy="1894017"/>
          </a:xfrm>
        </p:grpSpPr>
        <p:sp>
          <p:nvSpPr>
            <p:cNvPr id="10" name="Rectangle: Top Corners Rounded 6">
              <a:extLst>
                <a:ext uri="{FF2B5EF4-FFF2-40B4-BE49-F238E27FC236}">
                  <a16:creationId xmlns:a16="http://schemas.microsoft.com/office/drawing/2014/main" id="{9144A619-9E65-48F2-AA88-1D64CB41F713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D9FCAA60-CD87-459A-812B-8E9772163677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800" b="1" dirty="0">
                  <a:solidFill>
                    <a:srgbClr val="E6E7E9"/>
                  </a:solidFill>
                  <a:latin typeface="+mn-lt"/>
                </a:rPr>
                <a:t>UNIDAD</a:t>
              </a: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22170A22-D9AD-4DBB-816D-993261D3E8D7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6000" b="1">
                  <a:solidFill>
                    <a:srgbClr val="E6E7E9"/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F38741D1-3317-4287-BF3A-80374C852A43}"/>
              </a:ext>
            </a:extLst>
          </p:cNvPr>
          <p:cNvGrpSpPr/>
          <p:nvPr/>
        </p:nvGrpSpPr>
        <p:grpSpPr>
          <a:xfrm>
            <a:off x="119336" y="1340768"/>
            <a:ext cx="1805441" cy="1894017"/>
            <a:chOff x="1387588" y="2182683"/>
            <a:chExt cx="1805441" cy="1894017"/>
          </a:xfrm>
        </p:grpSpPr>
        <p:sp>
          <p:nvSpPr>
            <p:cNvPr id="14" name="Rectangle: Top Corners Rounded 10">
              <a:extLst>
                <a:ext uri="{FF2B5EF4-FFF2-40B4-BE49-F238E27FC236}">
                  <a16:creationId xmlns:a16="http://schemas.microsoft.com/office/drawing/2014/main" id="{1458FFD6-6247-4C9F-AFFA-2D8F25DB7A65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BE4C641D-1774-4607-9BD3-CCC2E1F5485F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800" b="1" dirty="0">
                  <a:solidFill>
                    <a:srgbClr val="E6E7E9"/>
                  </a:solidFill>
                  <a:latin typeface="+mn-lt"/>
                </a:rPr>
                <a:t>UNIDAD</a:t>
              </a: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DBEAF21C-E9A8-4F59-9E34-0A17FE0CE010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6000" b="1" dirty="0">
                  <a:solidFill>
                    <a:srgbClr val="E6E7E9"/>
                  </a:solidFill>
                  <a:latin typeface="+mn-lt"/>
                </a:rPr>
                <a:t>1</a:t>
              </a:r>
            </a:p>
          </p:txBody>
        </p:sp>
      </p:grp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2589584F-A01D-486C-AF0B-B2D5C1007E55}"/>
              </a:ext>
            </a:extLst>
          </p:cNvPr>
          <p:cNvSpPr/>
          <p:nvPr/>
        </p:nvSpPr>
        <p:spPr>
          <a:xfrm flipV="1">
            <a:off x="226266" y="2301335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reeform: Shape 14">
            <a:extLst>
              <a:ext uri="{FF2B5EF4-FFF2-40B4-BE49-F238E27FC236}">
                <a16:creationId xmlns:a16="http://schemas.microsoft.com/office/drawing/2014/main" id="{01A0E833-77E0-4D7B-A1A9-0169AAFC5DC4}"/>
              </a:ext>
            </a:extLst>
          </p:cNvPr>
          <p:cNvSpPr/>
          <p:nvPr/>
        </p:nvSpPr>
        <p:spPr>
          <a:xfrm flipV="1">
            <a:off x="2237249" y="2301335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69519FDB-4194-4BFE-84D3-817387E57E74}"/>
              </a:ext>
            </a:extLst>
          </p:cNvPr>
          <p:cNvSpPr txBox="1"/>
          <p:nvPr/>
        </p:nvSpPr>
        <p:spPr>
          <a:xfrm>
            <a:off x="220597" y="2995527"/>
            <a:ext cx="1591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FF5969"/>
                </a:solidFill>
                <a:latin typeface="+mn-lt"/>
              </a:rPr>
              <a:t>NOCIONES BÁSICAS DEL RIESGO</a:t>
            </a: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4149FEAE-6E64-40BA-B436-C036A1DDEA84}"/>
              </a:ext>
            </a:extLst>
          </p:cNvPr>
          <p:cNvSpPr txBox="1"/>
          <p:nvPr/>
        </p:nvSpPr>
        <p:spPr>
          <a:xfrm>
            <a:off x="2223528" y="2995527"/>
            <a:ext cx="1591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52CBBE"/>
                </a:solidFill>
                <a:latin typeface="+mn-lt"/>
              </a:rPr>
              <a:t>NOCIONES BÁSICAS DE SEGUROS</a:t>
            </a:r>
          </a:p>
        </p:txBody>
      </p:sp>
      <p:grpSp>
        <p:nvGrpSpPr>
          <p:cNvPr id="45" name="Group 5">
            <a:extLst>
              <a:ext uri="{FF2B5EF4-FFF2-40B4-BE49-F238E27FC236}">
                <a16:creationId xmlns:a16="http://schemas.microsoft.com/office/drawing/2014/main" id="{B7B3A204-BB74-4DC9-B118-0A5102C0A7BD}"/>
              </a:ext>
            </a:extLst>
          </p:cNvPr>
          <p:cNvGrpSpPr/>
          <p:nvPr/>
        </p:nvGrpSpPr>
        <p:grpSpPr>
          <a:xfrm>
            <a:off x="6096000" y="1371172"/>
            <a:ext cx="1805441" cy="1894017"/>
            <a:chOff x="3884465" y="2182683"/>
            <a:chExt cx="1805441" cy="1894017"/>
          </a:xfrm>
        </p:grpSpPr>
        <p:sp>
          <p:nvSpPr>
            <p:cNvPr id="46" name="Rectangle: Top Corners Rounded 6">
              <a:extLst>
                <a:ext uri="{FF2B5EF4-FFF2-40B4-BE49-F238E27FC236}">
                  <a16:creationId xmlns:a16="http://schemas.microsoft.com/office/drawing/2014/main" id="{9144A619-9E65-48F2-AA88-1D64CB41F713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8" name="TextBox 7">
              <a:extLst>
                <a:ext uri="{FF2B5EF4-FFF2-40B4-BE49-F238E27FC236}">
                  <a16:creationId xmlns:a16="http://schemas.microsoft.com/office/drawing/2014/main" id="{D9FCAA60-CD87-459A-812B-8E9772163677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800" b="1" dirty="0">
                  <a:solidFill>
                    <a:srgbClr val="E6E7E9"/>
                  </a:solidFill>
                  <a:latin typeface="+mn-lt"/>
                </a:rPr>
                <a:t>UNIDAD</a:t>
              </a:r>
            </a:p>
          </p:txBody>
        </p:sp>
        <p:sp>
          <p:nvSpPr>
            <p:cNvPr id="49" name="TextBox 8">
              <a:extLst>
                <a:ext uri="{FF2B5EF4-FFF2-40B4-BE49-F238E27FC236}">
                  <a16:creationId xmlns:a16="http://schemas.microsoft.com/office/drawing/2014/main" id="{22170A22-D9AD-4DBB-816D-993261D3E8D7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6000" b="1" dirty="0">
                  <a:solidFill>
                    <a:srgbClr val="E6E7E9"/>
                  </a:solidFill>
                  <a:latin typeface="+mn-lt"/>
                </a:rPr>
                <a:t>4</a:t>
              </a:r>
            </a:p>
          </p:txBody>
        </p:sp>
      </p:grpSp>
      <p:grpSp>
        <p:nvGrpSpPr>
          <p:cNvPr id="50" name="Group 9">
            <a:extLst>
              <a:ext uri="{FF2B5EF4-FFF2-40B4-BE49-F238E27FC236}">
                <a16:creationId xmlns:a16="http://schemas.microsoft.com/office/drawing/2014/main" id="{F38741D1-3317-4287-BF3A-80374C852A43}"/>
              </a:ext>
            </a:extLst>
          </p:cNvPr>
          <p:cNvGrpSpPr/>
          <p:nvPr/>
        </p:nvGrpSpPr>
        <p:grpSpPr>
          <a:xfrm>
            <a:off x="4151784" y="1371172"/>
            <a:ext cx="1805441" cy="1894017"/>
            <a:chOff x="1387588" y="2182683"/>
            <a:chExt cx="1805441" cy="1894017"/>
          </a:xfrm>
        </p:grpSpPr>
        <p:sp>
          <p:nvSpPr>
            <p:cNvPr id="51" name="Rectangle: Top Corners Rounded 10">
              <a:extLst>
                <a:ext uri="{FF2B5EF4-FFF2-40B4-BE49-F238E27FC236}">
                  <a16:creationId xmlns:a16="http://schemas.microsoft.com/office/drawing/2014/main" id="{1458FFD6-6247-4C9F-AFFA-2D8F25DB7A65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97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2" name="TextBox 11">
              <a:extLst>
                <a:ext uri="{FF2B5EF4-FFF2-40B4-BE49-F238E27FC236}">
                  <a16:creationId xmlns:a16="http://schemas.microsoft.com/office/drawing/2014/main" id="{BE4C641D-1774-4607-9BD3-CCC2E1F5485F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800" b="1" dirty="0">
                  <a:solidFill>
                    <a:srgbClr val="E6E7E9"/>
                  </a:solidFill>
                  <a:latin typeface="+mn-lt"/>
                </a:rPr>
                <a:t>UNIDAD</a:t>
              </a:r>
            </a:p>
          </p:txBody>
        </p:sp>
        <p:sp>
          <p:nvSpPr>
            <p:cNvPr id="53" name="TextBox 12">
              <a:extLst>
                <a:ext uri="{FF2B5EF4-FFF2-40B4-BE49-F238E27FC236}">
                  <a16:creationId xmlns:a16="http://schemas.microsoft.com/office/drawing/2014/main" id="{DBEAF21C-E9A8-4F59-9E34-0A17FE0CE010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6000" b="1" dirty="0">
                  <a:solidFill>
                    <a:srgbClr val="E6E7E9"/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54" name="Freeform: Shape 13">
            <a:extLst>
              <a:ext uri="{FF2B5EF4-FFF2-40B4-BE49-F238E27FC236}">
                <a16:creationId xmlns:a16="http://schemas.microsoft.com/office/drawing/2014/main" id="{2589584F-A01D-486C-AF0B-B2D5C1007E55}"/>
              </a:ext>
            </a:extLst>
          </p:cNvPr>
          <p:cNvSpPr/>
          <p:nvPr/>
        </p:nvSpPr>
        <p:spPr>
          <a:xfrm flipV="1">
            <a:off x="4258714" y="2331739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Freeform: Shape 14">
            <a:extLst>
              <a:ext uri="{FF2B5EF4-FFF2-40B4-BE49-F238E27FC236}">
                <a16:creationId xmlns:a16="http://schemas.microsoft.com/office/drawing/2014/main" id="{01A0E833-77E0-4D7B-A1A9-0169AAFC5DC4}"/>
              </a:ext>
            </a:extLst>
          </p:cNvPr>
          <p:cNvSpPr/>
          <p:nvPr/>
        </p:nvSpPr>
        <p:spPr>
          <a:xfrm flipV="1">
            <a:off x="6202930" y="2331739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TextBox 17">
            <a:extLst>
              <a:ext uri="{FF2B5EF4-FFF2-40B4-BE49-F238E27FC236}">
                <a16:creationId xmlns:a16="http://schemas.microsoft.com/office/drawing/2014/main" id="{69519FDB-4194-4BFE-84D3-817387E57E74}"/>
              </a:ext>
            </a:extLst>
          </p:cNvPr>
          <p:cNvSpPr txBox="1"/>
          <p:nvPr/>
        </p:nvSpPr>
        <p:spPr>
          <a:xfrm>
            <a:off x="4253045" y="3025931"/>
            <a:ext cx="1591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597CA9"/>
                </a:solidFill>
                <a:latin typeface="+mn-lt"/>
              </a:rPr>
              <a:t>LA AGRICULTURA EN EL ECUADOR Y LA INFLUENCIA DEL CLIMA</a:t>
            </a:r>
          </a:p>
        </p:txBody>
      </p:sp>
      <p:sp>
        <p:nvSpPr>
          <p:cNvPr id="60" name="TextBox 20">
            <a:extLst>
              <a:ext uri="{FF2B5EF4-FFF2-40B4-BE49-F238E27FC236}">
                <a16:creationId xmlns:a16="http://schemas.microsoft.com/office/drawing/2014/main" id="{4149FEAE-6E64-40BA-B436-C036A1DDEA84}"/>
              </a:ext>
            </a:extLst>
          </p:cNvPr>
          <p:cNvSpPr txBox="1"/>
          <p:nvPr/>
        </p:nvSpPr>
        <p:spPr>
          <a:xfrm>
            <a:off x="6240016" y="3025931"/>
            <a:ext cx="1591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  <a:latin typeface="+mn-lt"/>
              </a:rPr>
              <a:t>PROCESOS Y CONDICIONES DE SEGURO AGRÍCOLA</a:t>
            </a:r>
          </a:p>
        </p:txBody>
      </p:sp>
      <p:grpSp>
        <p:nvGrpSpPr>
          <p:cNvPr id="73" name="Group 9">
            <a:extLst>
              <a:ext uri="{FF2B5EF4-FFF2-40B4-BE49-F238E27FC236}">
                <a16:creationId xmlns:a16="http://schemas.microsoft.com/office/drawing/2014/main" id="{F38741D1-3317-4287-BF3A-80374C852A43}"/>
              </a:ext>
            </a:extLst>
          </p:cNvPr>
          <p:cNvGrpSpPr/>
          <p:nvPr/>
        </p:nvGrpSpPr>
        <p:grpSpPr>
          <a:xfrm>
            <a:off x="10128448" y="1354326"/>
            <a:ext cx="1805441" cy="1894017"/>
            <a:chOff x="1387588" y="2182683"/>
            <a:chExt cx="1805441" cy="1894017"/>
          </a:xfrm>
        </p:grpSpPr>
        <p:sp>
          <p:nvSpPr>
            <p:cNvPr id="74" name="Rectangle: Top Corners Rounded 10">
              <a:extLst>
                <a:ext uri="{FF2B5EF4-FFF2-40B4-BE49-F238E27FC236}">
                  <a16:creationId xmlns:a16="http://schemas.microsoft.com/office/drawing/2014/main" id="{1458FFD6-6247-4C9F-AFFA-2D8F25DB7A65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5" name="TextBox 11">
              <a:extLst>
                <a:ext uri="{FF2B5EF4-FFF2-40B4-BE49-F238E27FC236}">
                  <a16:creationId xmlns:a16="http://schemas.microsoft.com/office/drawing/2014/main" id="{BE4C641D-1774-4607-9BD3-CCC2E1F5485F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800" b="1" dirty="0">
                  <a:solidFill>
                    <a:srgbClr val="E6E7E9"/>
                  </a:solidFill>
                  <a:latin typeface="+mn-lt"/>
                </a:rPr>
                <a:t>UNIDAD</a:t>
              </a:r>
            </a:p>
          </p:txBody>
        </p:sp>
        <p:sp>
          <p:nvSpPr>
            <p:cNvPr id="76" name="TextBox 12">
              <a:extLst>
                <a:ext uri="{FF2B5EF4-FFF2-40B4-BE49-F238E27FC236}">
                  <a16:creationId xmlns:a16="http://schemas.microsoft.com/office/drawing/2014/main" id="{DBEAF21C-E9A8-4F59-9E34-0A17FE0CE010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6000" b="1" dirty="0">
                  <a:solidFill>
                    <a:srgbClr val="E6E7E9"/>
                  </a:solidFill>
                  <a:latin typeface="+mn-lt"/>
                </a:rPr>
                <a:t>6</a:t>
              </a:r>
            </a:p>
          </p:txBody>
        </p:sp>
      </p:grpSp>
      <p:sp>
        <p:nvSpPr>
          <p:cNvPr id="77" name="Freeform: Shape 13">
            <a:extLst>
              <a:ext uri="{FF2B5EF4-FFF2-40B4-BE49-F238E27FC236}">
                <a16:creationId xmlns:a16="http://schemas.microsoft.com/office/drawing/2014/main" id="{2589584F-A01D-486C-AF0B-B2D5C1007E55}"/>
              </a:ext>
            </a:extLst>
          </p:cNvPr>
          <p:cNvSpPr/>
          <p:nvPr/>
        </p:nvSpPr>
        <p:spPr>
          <a:xfrm flipV="1">
            <a:off x="10235378" y="2314893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9" name="TextBox 17">
            <a:extLst>
              <a:ext uri="{FF2B5EF4-FFF2-40B4-BE49-F238E27FC236}">
                <a16:creationId xmlns:a16="http://schemas.microsoft.com/office/drawing/2014/main" id="{69519FDB-4194-4BFE-84D3-817387E57E74}"/>
              </a:ext>
            </a:extLst>
          </p:cNvPr>
          <p:cNvSpPr txBox="1"/>
          <p:nvPr/>
        </p:nvSpPr>
        <p:spPr>
          <a:xfrm>
            <a:off x="10254552" y="3079174"/>
            <a:ext cx="159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7030A0"/>
                </a:solidFill>
                <a:latin typeface="+mn-lt"/>
              </a:rPr>
              <a:t>GESTIÓN DE SINIESTROS </a:t>
            </a:r>
          </a:p>
        </p:txBody>
      </p:sp>
      <p:sp>
        <p:nvSpPr>
          <p:cNvPr id="3" name="Rectangle: Top Corners Rounded 10">
            <a:extLst>
              <a:ext uri="{FF2B5EF4-FFF2-40B4-BE49-F238E27FC236}">
                <a16:creationId xmlns:a16="http://schemas.microsoft.com/office/drawing/2014/main" id="{1332305D-0FA9-064C-1BCB-DFBCBC4F6EA9}"/>
              </a:ext>
            </a:extLst>
          </p:cNvPr>
          <p:cNvSpPr/>
          <p:nvPr/>
        </p:nvSpPr>
        <p:spPr>
          <a:xfrm>
            <a:off x="8219154" y="1367885"/>
            <a:ext cx="1591582" cy="1866900"/>
          </a:xfrm>
          <a:prstGeom prst="round2SameRect">
            <a:avLst>
              <a:gd name="adj1" fmla="val 12063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FDD41D33-50A9-C654-F5C8-8402BF44F952}"/>
              </a:ext>
            </a:extLst>
          </p:cNvPr>
          <p:cNvSpPr txBox="1"/>
          <p:nvPr/>
        </p:nvSpPr>
        <p:spPr>
          <a:xfrm>
            <a:off x="8164151" y="1367434"/>
            <a:ext cx="1805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rgbClr val="E6E7E9"/>
                </a:solidFill>
                <a:latin typeface="+mn-lt"/>
              </a:rPr>
              <a:t>UNIDAD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B9A963E7-7D57-3E86-F2F1-9DB2EBF16CA2}"/>
              </a:ext>
            </a:extLst>
          </p:cNvPr>
          <p:cNvSpPr txBox="1"/>
          <p:nvPr/>
        </p:nvSpPr>
        <p:spPr>
          <a:xfrm>
            <a:off x="8567728" y="1721936"/>
            <a:ext cx="894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>
                <a:solidFill>
                  <a:srgbClr val="E6E7E9"/>
                </a:solidFill>
                <a:latin typeface="+mn-lt"/>
              </a:rPr>
              <a:t>5</a:t>
            </a: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D141C781-D180-AEC1-BBFD-82103D7F4A51}"/>
              </a:ext>
            </a:extLst>
          </p:cNvPr>
          <p:cNvSpPr/>
          <p:nvPr/>
        </p:nvSpPr>
        <p:spPr>
          <a:xfrm flipV="1">
            <a:off x="8219154" y="2301335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478913AD-714A-50A6-82BB-E9CDFC01691C}"/>
              </a:ext>
            </a:extLst>
          </p:cNvPr>
          <p:cNvSpPr txBox="1"/>
          <p:nvPr/>
        </p:nvSpPr>
        <p:spPr>
          <a:xfrm>
            <a:off x="8238328" y="3065616"/>
            <a:ext cx="1591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PROCESOS Y CONDICIONES DE SEGURO AGRÍCOLA</a:t>
            </a:r>
          </a:p>
        </p:txBody>
      </p:sp>
    </p:spTree>
    <p:extLst>
      <p:ext uri="{BB962C8B-B14F-4D97-AF65-F5344CB8AC3E}">
        <p14:creationId xmlns:p14="http://schemas.microsoft.com/office/powerpoint/2010/main" val="268835086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54" grpId="0" animBg="1"/>
      <p:bldP spid="55" grpId="0" animBg="1"/>
      <p:bldP spid="7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100">
            <a:extLst>
              <a:ext uri="{FF2B5EF4-FFF2-40B4-BE49-F238E27FC236}">
                <a16:creationId xmlns:a16="http://schemas.microsoft.com/office/drawing/2014/main" id="{7C94AC34-2AF2-468E-A78D-FB42CFF95BFF}"/>
              </a:ext>
            </a:extLst>
          </p:cNvPr>
          <p:cNvSpPr/>
          <p:nvPr/>
        </p:nvSpPr>
        <p:spPr bwMode="auto">
          <a:xfrm>
            <a:off x="610327" y="233591"/>
            <a:ext cx="658521" cy="544830"/>
          </a:xfrm>
          <a:prstGeom prst="roundRect">
            <a:avLst/>
          </a:prstGeom>
          <a:solidFill>
            <a:srgbClr val="FFFFFF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3810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200" dirty="0">
                <a:solidFill>
                  <a:srgbClr val="8D8D8E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  <a:sym typeface="Helvetica Neue" charset="0"/>
              </a:rPr>
              <a:t>05</a:t>
            </a:r>
          </a:p>
        </p:txBody>
      </p:sp>
      <p:sp>
        <p:nvSpPr>
          <p:cNvPr id="7" name="Potential New Entry">
            <a:extLst>
              <a:ext uri="{FF2B5EF4-FFF2-40B4-BE49-F238E27FC236}">
                <a16:creationId xmlns:a16="http://schemas.microsoft.com/office/drawing/2014/main" id="{EEEFF7DF-6C04-47FC-B52A-96ACF0149BDD}"/>
              </a:ext>
            </a:extLst>
          </p:cNvPr>
          <p:cNvSpPr txBox="1"/>
          <p:nvPr/>
        </p:nvSpPr>
        <p:spPr>
          <a:xfrm>
            <a:off x="1451315" y="264294"/>
            <a:ext cx="600790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s-ES" sz="3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del estudiante</a:t>
            </a:r>
          </a:p>
        </p:txBody>
      </p:sp>
      <p:sp>
        <p:nvSpPr>
          <p:cNvPr id="4" name="Forma libre: forma 44">
            <a:extLst>
              <a:ext uri="{FF2B5EF4-FFF2-40B4-BE49-F238E27FC236}">
                <a16:creationId xmlns:a16="http://schemas.microsoft.com/office/drawing/2014/main" id="{DEE576BC-0147-49D5-B888-0C48141B502E}"/>
              </a:ext>
            </a:extLst>
          </p:cNvPr>
          <p:cNvSpPr/>
          <p:nvPr/>
        </p:nvSpPr>
        <p:spPr>
          <a:xfrm>
            <a:off x="1818698" y="1742741"/>
            <a:ext cx="6320589" cy="1067283"/>
          </a:xfrm>
          <a:custGeom>
            <a:avLst/>
            <a:gdLst>
              <a:gd name="connsiteX0" fmla="*/ 1126757 w 6320589"/>
              <a:gd name="connsiteY0" fmla="*/ 0 h 1067283"/>
              <a:gd name="connsiteX1" fmla="*/ 5786948 w 6320589"/>
              <a:gd name="connsiteY1" fmla="*/ 0 h 1067283"/>
              <a:gd name="connsiteX2" fmla="*/ 6320589 w 6320589"/>
              <a:gd name="connsiteY2" fmla="*/ 533642 h 1067283"/>
              <a:gd name="connsiteX3" fmla="*/ 5786948 w 6320589"/>
              <a:gd name="connsiteY3" fmla="*/ 1067283 h 1067283"/>
              <a:gd name="connsiteX4" fmla="*/ 59475 w 6320589"/>
              <a:gd name="connsiteY4" fmla="*/ 1067283 h 1067283"/>
              <a:gd name="connsiteX5" fmla="*/ 0 w 6320589"/>
              <a:gd name="connsiteY5" fmla="*/ 0 h 1067283"/>
              <a:gd name="connsiteX6" fmla="*/ 4947 w 6320589"/>
              <a:gd name="connsiteY6" fmla="*/ 0 h 1067283"/>
              <a:gd name="connsiteX7" fmla="*/ 0 w 6320589"/>
              <a:gd name="connsiteY7" fmla="*/ 8568 h 106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0589" h="1067283">
                <a:moveTo>
                  <a:pt x="1126757" y="0"/>
                </a:moveTo>
                <a:lnTo>
                  <a:pt x="5786948" y="0"/>
                </a:lnTo>
                <a:lnTo>
                  <a:pt x="6320589" y="533642"/>
                </a:lnTo>
                <a:lnTo>
                  <a:pt x="5786948" y="1067283"/>
                </a:lnTo>
                <a:lnTo>
                  <a:pt x="59475" y="1067283"/>
                </a:lnTo>
                <a:close/>
                <a:moveTo>
                  <a:pt x="0" y="0"/>
                </a:moveTo>
                <a:lnTo>
                  <a:pt x="4947" y="0"/>
                </a:lnTo>
                <a:lnTo>
                  <a:pt x="0" y="8568"/>
                </a:lnTo>
                <a:close/>
              </a:path>
            </a:pathLst>
          </a:custGeom>
          <a:solidFill>
            <a:srgbClr val="5D7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CF6487-6C91-4B43-BCFE-5EB95B82B051}"/>
              </a:ext>
            </a:extLst>
          </p:cNvPr>
          <p:cNvSpPr txBox="1"/>
          <p:nvPr/>
        </p:nvSpPr>
        <p:spPr>
          <a:xfrm>
            <a:off x="2941885" y="1977690"/>
            <a:ext cx="46035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Evaluaciones por Unidad </a:t>
            </a:r>
          </a:p>
        </p:txBody>
      </p:sp>
      <p:sp>
        <p:nvSpPr>
          <p:cNvPr id="11" name="Forma libre: forma 55">
            <a:extLst>
              <a:ext uri="{FF2B5EF4-FFF2-40B4-BE49-F238E27FC236}">
                <a16:creationId xmlns:a16="http://schemas.microsoft.com/office/drawing/2014/main" id="{41A82B7C-0ACF-42E0-87AD-0FD221198B59}"/>
              </a:ext>
            </a:extLst>
          </p:cNvPr>
          <p:cNvSpPr/>
          <p:nvPr/>
        </p:nvSpPr>
        <p:spPr>
          <a:xfrm>
            <a:off x="1786513" y="3413906"/>
            <a:ext cx="6320589" cy="1067283"/>
          </a:xfrm>
          <a:custGeom>
            <a:avLst/>
            <a:gdLst>
              <a:gd name="connsiteX0" fmla="*/ 1126757 w 6320589"/>
              <a:gd name="connsiteY0" fmla="*/ 0 h 1067283"/>
              <a:gd name="connsiteX1" fmla="*/ 5786948 w 6320589"/>
              <a:gd name="connsiteY1" fmla="*/ 0 h 1067283"/>
              <a:gd name="connsiteX2" fmla="*/ 6320589 w 6320589"/>
              <a:gd name="connsiteY2" fmla="*/ 533642 h 1067283"/>
              <a:gd name="connsiteX3" fmla="*/ 5786948 w 6320589"/>
              <a:gd name="connsiteY3" fmla="*/ 1067283 h 1067283"/>
              <a:gd name="connsiteX4" fmla="*/ 59475 w 6320589"/>
              <a:gd name="connsiteY4" fmla="*/ 1067283 h 1067283"/>
              <a:gd name="connsiteX5" fmla="*/ 0 w 6320589"/>
              <a:gd name="connsiteY5" fmla="*/ 0 h 1067283"/>
              <a:gd name="connsiteX6" fmla="*/ 4947 w 6320589"/>
              <a:gd name="connsiteY6" fmla="*/ 0 h 1067283"/>
              <a:gd name="connsiteX7" fmla="*/ 0 w 6320589"/>
              <a:gd name="connsiteY7" fmla="*/ 8568 h 106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0589" h="1067283">
                <a:moveTo>
                  <a:pt x="1126757" y="0"/>
                </a:moveTo>
                <a:lnTo>
                  <a:pt x="5786948" y="0"/>
                </a:lnTo>
                <a:lnTo>
                  <a:pt x="6320589" y="533642"/>
                </a:lnTo>
                <a:lnTo>
                  <a:pt x="5786948" y="1067283"/>
                </a:lnTo>
                <a:lnTo>
                  <a:pt x="59475" y="1067283"/>
                </a:lnTo>
                <a:close/>
                <a:moveTo>
                  <a:pt x="0" y="0"/>
                </a:moveTo>
                <a:lnTo>
                  <a:pt x="4947" y="0"/>
                </a:lnTo>
                <a:lnTo>
                  <a:pt x="0" y="85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C"/>
          </a:p>
        </p:txBody>
      </p:sp>
      <p:sp>
        <p:nvSpPr>
          <p:cNvPr id="12" name="Forma en L 11">
            <a:extLst>
              <a:ext uri="{FF2B5EF4-FFF2-40B4-BE49-F238E27FC236}">
                <a16:creationId xmlns:a16="http://schemas.microsoft.com/office/drawing/2014/main" id="{281CD234-ABC1-4FFF-BA90-3D06BC26D808}"/>
              </a:ext>
            </a:extLst>
          </p:cNvPr>
          <p:cNvSpPr/>
          <p:nvPr/>
        </p:nvSpPr>
        <p:spPr>
          <a:xfrm rot="18900000">
            <a:off x="1176821" y="3279516"/>
            <a:ext cx="1529605" cy="774264"/>
          </a:xfrm>
          <a:prstGeom prst="corner">
            <a:avLst>
              <a:gd name="adj1" fmla="val 23442"/>
              <a:gd name="adj2" fmla="val 2249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3B34BE6-BC1D-463C-922E-C9540AF2B81F}"/>
              </a:ext>
            </a:extLst>
          </p:cNvPr>
          <p:cNvSpPr txBox="1"/>
          <p:nvPr/>
        </p:nvSpPr>
        <p:spPr>
          <a:xfrm>
            <a:off x="2927281" y="3666648"/>
            <a:ext cx="4603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2800" dirty="0">
                <a:solidFill>
                  <a:schemeClr val="bg1"/>
                </a:solidFill>
              </a:rPr>
              <a:t>Evaluación técnica final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E9657CD-5264-4733-9E2A-47AAE8EE45AE}"/>
              </a:ext>
            </a:extLst>
          </p:cNvPr>
          <p:cNvSpPr txBox="1"/>
          <p:nvPr/>
        </p:nvSpPr>
        <p:spPr>
          <a:xfrm>
            <a:off x="1393135" y="1495456"/>
            <a:ext cx="529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0" dirty="0">
                <a:solidFill>
                  <a:srgbClr val="5D7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D17DFF0-9E82-491E-87BE-E9317A2A2580}"/>
              </a:ext>
            </a:extLst>
          </p:cNvPr>
          <p:cNvSpPr txBox="1"/>
          <p:nvPr/>
        </p:nvSpPr>
        <p:spPr>
          <a:xfrm>
            <a:off x="1360951" y="3202691"/>
            <a:ext cx="529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8C49B43-F645-40EE-8613-08DAFC8A26D8}"/>
              </a:ext>
            </a:extLst>
          </p:cNvPr>
          <p:cNvSpPr txBox="1"/>
          <p:nvPr/>
        </p:nvSpPr>
        <p:spPr>
          <a:xfrm>
            <a:off x="8901733" y="1946697"/>
            <a:ext cx="212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800" dirty="0">
                <a:solidFill>
                  <a:srgbClr val="5D73D3"/>
                </a:solidFill>
              </a:rPr>
              <a:t>75%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214103F-EE87-4A6A-95DA-FE42E0C56D4B}"/>
              </a:ext>
            </a:extLst>
          </p:cNvPr>
          <p:cNvSpPr txBox="1"/>
          <p:nvPr/>
        </p:nvSpPr>
        <p:spPr>
          <a:xfrm>
            <a:off x="8087859" y="3695134"/>
            <a:ext cx="2904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C" sz="2800" dirty="0">
                <a:solidFill>
                  <a:schemeClr val="accent4"/>
                </a:solidFill>
              </a:rPr>
              <a:t>25%</a:t>
            </a:r>
          </a:p>
        </p:txBody>
      </p:sp>
      <p:sp>
        <p:nvSpPr>
          <p:cNvPr id="27" name="Forma libre: forma 55">
            <a:extLst>
              <a:ext uri="{FF2B5EF4-FFF2-40B4-BE49-F238E27FC236}">
                <a16:creationId xmlns:a16="http://schemas.microsoft.com/office/drawing/2014/main" id="{41A82B7C-0ACF-42E0-87AD-0FD221198B59}"/>
              </a:ext>
            </a:extLst>
          </p:cNvPr>
          <p:cNvSpPr/>
          <p:nvPr/>
        </p:nvSpPr>
        <p:spPr>
          <a:xfrm>
            <a:off x="1714871" y="4926903"/>
            <a:ext cx="6320589" cy="1067283"/>
          </a:xfrm>
          <a:custGeom>
            <a:avLst/>
            <a:gdLst>
              <a:gd name="connsiteX0" fmla="*/ 1126757 w 6320589"/>
              <a:gd name="connsiteY0" fmla="*/ 0 h 1067283"/>
              <a:gd name="connsiteX1" fmla="*/ 5786948 w 6320589"/>
              <a:gd name="connsiteY1" fmla="*/ 0 h 1067283"/>
              <a:gd name="connsiteX2" fmla="*/ 6320589 w 6320589"/>
              <a:gd name="connsiteY2" fmla="*/ 533642 h 1067283"/>
              <a:gd name="connsiteX3" fmla="*/ 5786948 w 6320589"/>
              <a:gd name="connsiteY3" fmla="*/ 1067283 h 1067283"/>
              <a:gd name="connsiteX4" fmla="*/ 59475 w 6320589"/>
              <a:gd name="connsiteY4" fmla="*/ 1067283 h 1067283"/>
              <a:gd name="connsiteX5" fmla="*/ 0 w 6320589"/>
              <a:gd name="connsiteY5" fmla="*/ 0 h 1067283"/>
              <a:gd name="connsiteX6" fmla="*/ 4947 w 6320589"/>
              <a:gd name="connsiteY6" fmla="*/ 0 h 1067283"/>
              <a:gd name="connsiteX7" fmla="*/ 0 w 6320589"/>
              <a:gd name="connsiteY7" fmla="*/ 8568 h 106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0589" h="1067283">
                <a:moveTo>
                  <a:pt x="1126757" y="0"/>
                </a:moveTo>
                <a:lnTo>
                  <a:pt x="5786948" y="0"/>
                </a:lnTo>
                <a:lnTo>
                  <a:pt x="6320589" y="533642"/>
                </a:lnTo>
                <a:lnTo>
                  <a:pt x="5786948" y="1067283"/>
                </a:lnTo>
                <a:lnTo>
                  <a:pt x="59475" y="1067283"/>
                </a:lnTo>
                <a:close/>
                <a:moveTo>
                  <a:pt x="0" y="0"/>
                </a:moveTo>
                <a:lnTo>
                  <a:pt x="4947" y="0"/>
                </a:lnTo>
                <a:lnTo>
                  <a:pt x="0" y="8568"/>
                </a:lnTo>
                <a:close/>
              </a:path>
            </a:pathLst>
          </a:cu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C"/>
          </a:p>
        </p:txBody>
      </p:sp>
      <p:sp>
        <p:nvSpPr>
          <p:cNvPr id="28" name="Forma en L 27">
            <a:extLst>
              <a:ext uri="{FF2B5EF4-FFF2-40B4-BE49-F238E27FC236}">
                <a16:creationId xmlns:a16="http://schemas.microsoft.com/office/drawing/2014/main" id="{281CD234-ABC1-4FFF-BA90-3D06BC26D808}"/>
              </a:ext>
            </a:extLst>
          </p:cNvPr>
          <p:cNvSpPr/>
          <p:nvPr/>
        </p:nvSpPr>
        <p:spPr>
          <a:xfrm rot="18900000">
            <a:off x="1105179" y="4792513"/>
            <a:ext cx="1529605" cy="774264"/>
          </a:xfrm>
          <a:prstGeom prst="corner">
            <a:avLst>
              <a:gd name="adj1" fmla="val 23442"/>
              <a:gd name="adj2" fmla="val 22494"/>
            </a:avLst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3B34BE6-BC1D-463C-922E-C9540AF2B81F}"/>
              </a:ext>
            </a:extLst>
          </p:cNvPr>
          <p:cNvSpPr txBox="1"/>
          <p:nvPr/>
        </p:nvSpPr>
        <p:spPr>
          <a:xfrm>
            <a:off x="2855639" y="5133327"/>
            <a:ext cx="4603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</a:rPr>
              <a:t>Puntuación total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214103F-EE87-4A6A-95DA-FE42E0C56D4B}"/>
              </a:ext>
            </a:extLst>
          </p:cNvPr>
          <p:cNvSpPr txBox="1"/>
          <p:nvPr/>
        </p:nvSpPr>
        <p:spPr>
          <a:xfrm>
            <a:off x="8016217" y="5208131"/>
            <a:ext cx="2904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C" sz="2800" dirty="0">
                <a:solidFill>
                  <a:srgbClr val="FF5969"/>
                </a:solidFill>
              </a:rPr>
              <a:t>100%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092C89FF-4A49-4C74-8808-0CE7A75446F9}"/>
              </a:ext>
            </a:extLst>
          </p:cNvPr>
          <p:cNvCxnSpPr/>
          <p:nvPr/>
        </p:nvCxnSpPr>
        <p:spPr>
          <a:xfrm>
            <a:off x="8637079" y="4578490"/>
            <a:ext cx="25711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Forma en L 32">
            <a:extLst>
              <a:ext uri="{FF2B5EF4-FFF2-40B4-BE49-F238E27FC236}">
                <a16:creationId xmlns:a16="http://schemas.microsoft.com/office/drawing/2014/main" id="{7EF6F12D-8E85-4602-9141-8642DA7DBD59}"/>
              </a:ext>
            </a:extLst>
          </p:cNvPr>
          <p:cNvSpPr/>
          <p:nvPr/>
        </p:nvSpPr>
        <p:spPr>
          <a:xfrm rot="18900000">
            <a:off x="1267302" y="1590558"/>
            <a:ext cx="1529605" cy="774264"/>
          </a:xfrm>
          <a:prstGeom prst="corner">
            <a:avLst>
              <a:gd name="adj1" fmla="val 23442"/>
              <a:gd name="adj2" fmla="val 22494"/>
            </a:avLst>
          </a:prstGeom>
          <a:solidFill>
            <a:srgbClr val="5D7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984030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cut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9522</TotalTime>
  <Words>359</Words>
  <Application>Microsoft Office PowerPoint</Application>
  <PresentationFormat>Panorámica</PresentationFormat>
  <Paragraphs>65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Open Sans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BUENAS PRÁCTICAS PORCÍCOLAS</dc:title>
  <dc:creator>Enriquez, Susana (FAOEC)</dc:creator>
  <cp:lastModifiedBy>Fernando Xavier Rivera Tayo</cp:lastModifiedBy>
  <cp:revision>79</cp:revision>
  <dcterms:modified xsi:type="dcterms:W3CDTF">2023-09-22T17:17:17Z</dcterms:modified>
</cp:coreProperties>
</file>