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366" r:id="rId4"/>
    <p:sldId id="367" r:id="rId5"/>
    <p:sldId id="368" r:id="rId6"/>
    <p:sldId id="369" r:id="rId7"/>
    <p:sldId id="370" r:id="rId8"/>
    <p:sldId id="371" r:id="rId9"/>
    <p:sldId id="372" r:id="rId10"/>
    <p:sldId id="373" r:id="rId11"/>
    <p:sldId id="374" r:id="rId12"/>
    <p:sldId id="375" r:id="rId13"/>
    <p:sldId id="376" r:id="rId14"/>
    <p:sldId id="377"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0"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66"/>
    <p:restoredTop sz="94664"/>
  </p:normalViewPr>
  <p:slideViewPr>
    <p:cSldViewPr snapToGrid="0">
      <p:cViewPr varScale="1">
        <p:scale>
          <a:sx n="68" d="100"/>
          <a:sy n="68" d="100"/>
        </p:scale>
        <p:origin x="4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11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110"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114"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1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3310930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11</a:t>
            </a:fld>
            <a:endParaRPr/>
          </a:p>
        </p:txBody>
      </p:sp>
    </p:spTree>
    <p:extLst>
      <p:ext uri="{BB962C8B-B14F-4D97-AF65-F5344CB8AC3E}">
        <p14:creationId xmlns:p14="http://schemas.microsoft.com/office/powerpoint/2010/main" val="2368342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650831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13</a:t>
            </a:fld>
            <a:endParaRPr/>
          </a:p>
        </p:txBody>
      </p:sp>
    </p:spTree>
    <p:extLst>
      <p:ext uri="{BB962C8B-B14F-4D97-AF65-F5344CB8AC3E}">
        <p14:creationId xmlns:p14="http://schemas.microsoft.com/office/powerpoint/2010/main" val="4006505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14</a:t>
            </a:fld>
            <a:endParaRPr/>
          </a:p>
        </p:txBody>
      </p:sp>
    </p:spTree>
    <p:extLst>
      <p:ext uri="{BB962C8B-B14F-4D97-AF65-F5344CB8AC3E}">
        <p14:creationId xmlns:p14="http://schemas.microsoft.com/office/powerpoint/2010/main" val="2719310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3</a:t>
            </a:fld>
            <a:endParaRPr/>
          </a:p>
        </p:txBody>
      </p:sp>
    </p:spTree>
    <p:extLst>
      <p:ext uri="{BB962C8B-B14F-4D97-AF65-F5344CB8AC3E}">
        <p14:creationId xmlns:p14="http://schemas.microsoft.com/office/powerpoint/2010/main" val="2004306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4</a:t>
            </a:fld>
            <a:endParaRPr/>
          </a:p>
        </p:txBody>
      </p:sp>
    </p:spTree>
    <p:extLst>
      <p:ext uri="{BB962C8B-B14F-4D97-AF65-F5344CB8AC3E}">
        <p14:creationId xmlns:p14="http://schemas.microsoft.com/office/powerpoint/2010/main" val="3014763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5</a:t>
            </a:fld>
            <a:endParaRPr/>
          </a:p>
        </p:txBody>
      </p:sp>
    </p:spTree>
    <p:extLst>
      <p:ext uri="{BB962C8B-B14F-4D97-AF65-F5344CB8AC3E}">
        <p14:creationId xmlns:p14="http://schemas.microsoft.com/office/powerpoint/2010/main" val="3019929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6</a:t>
            </a:fld>
            <a:endParaRPr/>
          </a:p>
        </p:txBody>
      </p:sp>
    </p:spTree>
    <p:extLst>
      <p:ext uri="{BB962C8B-B14F-4D97-AF65-F5344CB8AC3E}">
        <p14:creationId xmlns:p14="http://schemas.microsoft.com/office/powerpoint/2010/main" val="3117835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7</a:t>
            </a:fld>
            <a:endParaRPr/>
          </a:p>
        </p:txBody>
      </p:sp>
    </p:spTree>
    <p:extLst>
      <p:ext uri="{BB962C8B-B14F-4D97-AF65-F5344CB8AC3E}">
        <p14:creationId xmlns:p14="http://schemas.microsoft.com/office/powerpoint/2010/main" val="2312844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8</a:t>
            </a:fld>
            <a:endParaRPr/>
          </a:p>
        </p:txBody>
      </p:sp>
    </p:spTree>
    <p:extLst>
      <p:ext uri="{BB962C8B-B14F-4D97-AF65-F5344CB8AC3E}">
        <p14:creationId xmlns:p14="http://schemas.microsoft.com/office/powerpoint/2010/main" val="4016539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9</a:t>
            </a:fld>
            <a:endParaRPr/>
          </a:p>
        </p:txBody>
      </p:sp>
    </p:spTree>
    <p:extLst>
      <p:ext uri="{BB962C8B-B14F-4D97-AF65-F5344CB8AC3E}">
        <p14:creationId xmlns:p14="http://schemas.microsoft.com/office/powerpoint/2010/main" val="4020548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a:t>CONTENIDO: DIAGRAMACIÓN DE DIAPOSITIVA LIBRE</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10</a:t>
            </a:fld>
            <a:endParaRPr/>
          </a:p>
        </p:txBody>
      </p:sp>
    </p:spTree>
    <p:extLst>
      <p:ext uri="{BB962C8B-B14F-4D97-AF65-F5344CB8AC3E}">
        <p14:creationId xmlns:p14="http://schemas.microsoft.com/office/powerpoint/2010/main" val="530369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4.png"/><Relationship Id="rId2" Type="http://schemas.openxmlformats.org/officeDocument/2006/relationships/slideLayout" Target="../slideLayouts/slideLayout1.xml"/><Relationship Id="rId1" Type="http://schemas.openxmlformats.org/officeDocument/2006/relationships/themeOverride" Target="../theme/themeOverride9.xml"/><Relationship Id="rId6" Type="http://schemas.openxmlformats.org/officeDocument/2006/relationships/image" Target="../media/image13.gif"/><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6.png"/><Relationship Id="rId2" Type="http://schemas.openxmlformats.org/officeDocument/2006/relationships/slideLayout" Target="../slideLayouts/slideLayout1.xml"/><Relationship Id="rId1" Type="http://schemas.openxmlformats.org/officeDocument/2006/relationships/themeOverride" Target="../theme/themeOverride10.xml"/><Relationship Id="rId6" Type="http://schemas.openxmlformats.org/officeDocument/2006/relationships/image" Target="../media/image15.gif"/><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11.xml"/><Relationship Id="rId7" Type="http://schemas.openxmlformats.org/officeDocument/2006/relationships/image" Target="../media/image17.gif"/><Relationship Id="rId2" Type="http://schemas.openxmlformats.org/officeDocument/2006/relationships/slideLayout" Target="../slideLayouts/slideLayout1.xml"/><Relationship Id="rId1" Type="http://schemas.openxmlformats.org/officeDocument/2006/relationships/themeOverride" Target="../theme/themeOverride11.xml"/><Relationship Id="rId6" Type="http://schemas.openxmlformats.org/officeDocument/2006/relationships/hyperlink" Target="http://www.google.com/url?sa=i&amp;rct=j&amp;q=&amp;esrc=s&amp;source=images&amp;cd=&amp;cad=rja&amp;uact=8&amp;ved=0ahUKEwj00oeL1YzNAhVI_R4KHfDACdUQjRwIBw&amp;url=http://elrinconcito.net/Gifs-Animados/Animales-Insectos/Abejas/index.php?pageNum_Galeria=1&amp;psig=AFQjCNGqXfLqVbYkQp8uidI2oc20Pc06eA&amp;ust=1465070923342052"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notesSlide" Target="../notesSlides/notesSlide12.xml"/><Relationship Id="rId7" Type="http://schemas.openxmlformats.org/officeDocument/2006/relationships/image" Target="../media/image19.gif"/><Relationship Id="rId2" Type="http://schemas.openxmlformats.org/officeDocument/2006/relationships/slideLayout" Target="../slideLayouts/slideLayout1.xml"/><Relationship Id="rId1" Type="http://schemas.openxmlformats.org/officeDocument/2006/relationships/themeOverride" Target="../theme/themeOverride12.xml"/><Relationship Id="rId6" Type="http://schemas.openxmlformats.org/officeDocument/2006/relationships/hyperlink" Target="http://www.google.com/url?sa=i&amp;rct=j&amp;q=&amp;esrc=s&amp;source=images&amp;cd=&amp;cad=rja&amp;uact=8&amp;ved=0ahUKEwj156yY2YzNAhWI2R4KHWJTANoQjRwIBw&amp;url=http://imagenesparabb.blogspot.com/2015_09_01_archive.html&amp;psig=AFQjCNFvXhB8zB5lLapVfWzSIy07B1hfKA&amp;ust=1465072088970938"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13.xml"/><Relationship Id="rId6" Type="http://schemas.openxmlformats.org/officeDocument/2006/relationships/image" Target="../media/image21.gif"/><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jpg"/><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hyperlink" Target="https://www.google.com/url?sa=i&amp;rct=j&amp;q=&amp;esrc=s&amp;source=images&amp;cd=&amp;cad=rja&amp;uact=8&amp;ved=0ahUKEwjEuoSG4IzNAhXE2R4KHXsQDkkQjRwIBw&amp;url=https://www.123rf.com/clipart-vector/bees_flowers.html&amp;bvm=bv.123664746,d.dmo&amp;psig=AFQjCNGzCPRYPmdWB9VMPitmF18X_QIn2A&amp;ust=1465073964203741"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jpg"/><Relationship Id="rId2" Type="http://schemas.openxmlformats.org/officeDocument/2006/relationships/slideLayout" Target="../slideLayouts/slideLayout1.xml"/><Relationship Id="rId1" Type="http://schemas.openxmlformats.org/officeDocument/2006/relationships/themeOverride" Target="../theme/themeOverride4.xml"/><Relationship Id="rId6" Type="http://schemas.openxmlformats.org/officeDocument/2006/relationships/hyperlink" Target="http://www.google.com/url?sa=i&amp;rct=j&amp;q=&amp;esrc=s&amp;source=images&amp;cd=&amp;cad=rja&amp;uact=8&amp;ved=0ahUKEwjdqpPm4IzNAhUCqx4KHfvPBBgQjRwIBw&amp;url=http://sp.depositphotos.com/12017284/stock-illustration-bee-drawing-with-pencil.html&amp;bvm=bv.123664746,d.dmo&amp;psig=AFQjCNEcUAJa9VoT_LiGWAlK_G_1oMPr_A&amp;ust=1465074170864338"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hemeOverride" Target="../theme/themeOverride6.xml"/><Relationship Id="rId6" Type="http://schemas.openxmlformats.org/officeDocument/2006/relationships/image" Target="../media/image7.gif"/><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themeOverride" Target="../theme/themeOverride7.xml"/><Relationship Id="rId6" Type="http://schemas.openxmlformats.org/officeDocument/2006/relationships/image" Target="../media/image9.gif"/><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themeOverride" Target="../theme/themeOverride8.xml"/><Relationship Id="rId6" Type="http://schemas.openxmlformats.org/officeDocument/2006/relationships/image" Target="../media/image11.gi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127;p5">
            <a:extLst>
              <a:ext uri="{FF2B5EF4-FFF2-40B4-BE49-F238E27FC236}">
                <a16:creationId xmlns:a16="http://schemas.microsoft.com/office/drawing/2014/main" id="{4C6A4838-92F5-AE73-62B0-2CC0B13CAA17}"/>
              </a:ext>
            </a:extLst>
          </p:cNvPr>
          <p:cNvPicPr preferRelativeResize="0"/>
          <p:nvPr/>
        </p:nvPicPr>
        <p:blipFill>
          <a:blip r:embed="rId2"/>
          <a:stretch>
            <a:fillRect/>
          </a:stretch>
        </p:blipFill>
        <p:spPr>
          <a:xfrm>
            <a:off x="0" y="-10670"/>
            <a:ext cx="12192000" cy="6858000"/>
          </a:xfrm>
          <a:prstGeom prst="rect">
            <a:avLst/>
          </a:prstGeom>
          <a:noFill/>
          <a:ln>
            <a:noFill/>
          </a:ln>
        </p:spPr>
      </p:pic>
      <p:sp>
        <p:nvSpPr>
          <p:cNvPr id="14338" name="CuadroTexto 5">
            <a:extLst>
              <a:ext uri="{FF2B5EF4-FFF2-40B4-BE49-F238E27FC236}">
                <a16:creationId xmlns:a16="http://schemas.microsoft.com/office/drawing/2014/main" id="{5CAA4A68-88B7-2146-9102-0B3A19D1F50B}"/>
              </a:ext>
            </a:extLst>
          </p:cNvPr>
          <p:cNvSpPr txBox="1">
            <a:spLocks noChangeArrowheads="1"/>
          </p:cNvSpPr>
          <p:nvPr/>
        </p:nvSpPr>
        <p:spPr bwMode="auto">
          <a:xfrm>
            <a:off x="2223528" y="2667747"/>
            <a:ext cx="9421812" cy="233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spcBef>
                <a:spcPct val="0"/>
              </a:spcBef>
              <a:buFont typeface="Arial" panose="020B0604020202020204" pitchFamily="34" charset="0"/>
              <a:buNone/>
            </a:pPr>
            <a:r>
              <a:rPr lang="es" sz="5400" b="1" i="0" u="none" strike="noStrike" cap="none" dirty="0">
                <a:solidFill>
                  <a:schemeClr val="lt1"/>
                </a:solidFill>
                <a:latin typeface="Calibri"/>
                <a:ea typeface="Calibri"/>
                <a:cs typeface="Calibri"/>
                <a:sym typeface="Calibri"/>
              </a:rPr>
              <a:t>MANEJO INTEGRAL DEL COLMENAR CON ÉNFASIS EN SANIDAD APÍCOLA</a:t>
            </a:r>
            <a:endParaRPr lang="en-US" altLang="en-US" sz="4000" b="1" dirty="0">
              <a:solidFill>
                <a:schemeClr val="bg1"/>
              </a:solidFill>
            </a:endParaRPr>
          </a:p>
        </p:txBody>
      </p:sp>
      <p:sp>
        <p:nvSpPr>
          <p:cNvPr id="3" name="Google Shape;92;p1">
            <a:extLst>
              <a:ext uri="{FF2B5EF4-FFF2-40B4-BE49-F238E27FC236}">
                <a16:creationId xmlns:a16="http://schemas.microsoft.com/office/drawing/2014/main" id="{2B43AED6-FE15-1D13-6D48-C64EEADD4EF3}"/>
              </a:ext>
            </a:extLst>
          </p:cNvPr>
          <p:cNvSpPr txBox="1"/>
          <p:nvPr/>
        </p:nvSpPr>
        <p:spPr>
          <a:xfrm>
            <a:off x="-1039764" y="157798"/>
            <a:ext cx="5733348" cy="30777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s-EC" sz="1400" b="0" i="0" u="none" strike="noStrike" cap="none" dirty="0">
                <a:solidFill>
                  <a:schemeClr val="lt1"/>
                </a:solidFill>
                <a:latin typeface="Arial"/>
                <a:ea typeface="Arial"/>
                <a:cs typeface="Arial"/>
                <a:sym typeface="Arial"/>
              </a:rPr>
              <a:t>Agencia de Regulación y Control Fito y Zoosanitario</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2" name="Google Shape;268;p46">
            <a:extLst>
              <a:ext uri="{FF2B5EF4-FFF2-40B4-BE49-F238E27FC236}">
                <a16:creationId xmlns:a16="http://schemas.microsoft.com/office/drawing/2014/main" id="{3E9CFE79-0CE5-C4CA-4DC6-D873236F819E}"/>
              </a:ext>
            </a:extLst>
          </p:cNvPr>
          <p:cNvSpPr txBox="1">
            <a:spLocks/>
          </p:cNvSpPr>
          <p:nvPr/>
        </p:nvSpPr>
        <p:spPr>
          <a:xfrm>
            <a:off x="2144856" y="928670"/>
            <a:ext cx="8229600" cy="7968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s-EC" sz="2880" b="1"/>
              <a:t>UNIDAD CUATRO </a:t>
            </a:r>
            <a:br>
              <a:rPr lang="es-EC" sz="2880" b="1"/>
            </a:br>
            <a:r>
              <a:rPr lang="es-EC" sz="2880" b="1"/>
              <a:t>Sanidad Apícola </a:t>
            </a:r>
            <a:endParaRPr lang="es-EC" sz="2880" b="1" dirty="0"/>
          </a:p>
        </p:txBody>
      </p:sp>
      <p:pic>
        <p:nvPicPr>
          <p:cNvPr id="3" name="Google Shape;272;p46" descr="http://i950.photobucket.com/albums/ad343/elrinconcito/gifs/Animales-Insectos/Abejas/GIF015.gif">
            <a:extLst>
              <a:ext uri="{FF2B5EF4-FFF2-40B4-BE49-F238E27FC236}">
                <a16:creationId xmlns:a16="http://schemas.microsoft.com/office/drawing/2014/main" id="{731C386A-F71E-B678-2726-9EB62708EC53}"/>
              </a:ext>
            </a:extLst>
          </p:cNvPr>
          <p:cNvPicPr preferRelativeResize="0"/>
          <p:nvPr/>
        </p:nvPicPr>
        <p:blipFill rotWithShape="1">
          <a:blip r:embed="rId6">
            <a:alphaModFix/>
          </a:blip>
          <a:srcRect/>
          <a:stretch/>
        </p:blipFill>
        <p:spPr>
          <a:xfrm>
            <a:off x="2646247" y="1071546"/>
            <a:ext cx="1071600" cy="714300"/>
          </a:xfrm>
          <a:prstGeom prst="rect">
            <a:avLst/>
          </a:prstGeom>
          <a:noFill/>
          <a:ln>
            <a:noFill/>
          </a:ln>
        </p:spPr>
      </p:pic>
      <p:pic>
        <p:nvPicPr>
          <p:cNvPr id="4" name="Google Shape;269;p46">
            <a:extLst>
              <a:ext uri="{FF2B5EF4-FFF2-40B4-BE49-F238E27FC236}">
                <a16:creationId xmlns:a16="http://schemas.microsoft.com/office/drawing/2014/main" id="{66AFE79D-34C9-3DAA-40DD-A2D2BF2CC07D}"/>
              </a:ext>
            </a:extLst>
          </p:cNvPr>
          <p:cNvPicPr preferRelativeResize="0">
            <a:picLocks/>
          </p:cNvPicPr>
          <p:nvPr/>
        </p:nvPicPr>
        <p:blipFill rotWithShape="1">
          <a:blip r:embed="rId7">
            <a:alphaModFix/>
          </a:blip>
          <a:srcRect/>
          <a:stretch/>
        </p:blipFill>
        <p:spPr>
          <a:xfrm>
            <a:off x="1371135" y="1785926"/>
            <a:ext cx="9509757" cy="4361656"/>
          </a:xfrm>
          <a:prstGeom prst="rect">
            <a:avLst/>
          </a:prstGeom>
          <a:noFill/>
          <a:ln>
            <a:noFill/>
          </a:ln>
        </p:spPr>
      </p:pic>
    </p:spTree>
    <p:extLst>
      <p:ext uri="{BB962C8B-B14F-4D97-AF65-F5344CB8AC3E}">
        <p14:creationId xmlns:p14="http://schemas.microsoft.com/office/powerpoint/2010/main" val="1574953713"/>
      </p:ext>
    </p:extLst>
  </p:cSld>
  <p:clrMapOvr>
    <a:overrideClrMapping bg1="lt1" tx1="dk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pic>
        <p:nvPicPr>
          <p:cNvPr id="2" name="Google Shape;280;p47" descr="http://duendecrispin.com/gif/abejas-miel/gift-animado-abeja-003.gif">
            <a:extLst>
              <a:ext uri="{FF2B5EF4-FFF2-40B4-BE49-F238E27FC236}">
                <a16:creationId xmlns:a16="http://schemas.microsoft.com/office/drawing/2014/main" id="{E717779F-BC0A-E09D-BBB7-6DE048010B47}"/>
              </a:ext>
            </a:extLst>
          </p:cNvPr>
          <p:cNvPicPr preferRelativeResize="0"/>
          <p:nvPr/>
        </p:nvPicPr>
        <p:blipFill rotWithShape="1">
          <a:blip r:embed="rId6">
            <a:alphaModFix/>
          </a:blip>
          <a:srcRect/>
          <a:stretch/>
        </p:blipFill>
        <p:spPr>
          <a:xfrm>
            <a:off x="5326087" y="291093"/>
            <a:ext cx="1333500" cy="1000200"/>
          </a:xfrm>
          <a:prstGeom prst="rect">
            <a:avLst/>
          </a:prstGeom>
          <a:noFill/>
          <a:ln>
            <a:noFill/>
          </a:ln>
        </p:spPr>
      </p:pic>
      <p:sp>
        <p:nvSpPr>
          <p:cNvPr id="3" name="Google Shape;277;p47">
            <a:extLst>
              <a:ext uri="{FF2B5EF4-FFF2-40B4-BE49-F238E27FC236}">
                <a16:creationId xmlns:a16="http://schemas.microsoft.com/office/drawing/2014/main" id="{AD786A80-1100-8706-718C-72536C6F1176}"/>
              </a:ext>
            </a:extLst>
          </p:cNvPr>
          <p:cNvSpPr txBox="1">
            <a:spLocks/>
          </p:cNvSpPr>
          <p:nvPr/>
        </p:nvSpPr>
        <p:spPr>
          <a:xfrm>
            <a:off x="1963073" y="1714488"/>
            <a:ext cx="8229600" cy="7254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s-EC" sz="3200" b="1"/>
              <a:t>UNIDAD CINCO </a:t>
            </a:r>
            <a:br>
              <a:rPr lang="es-EC" sz="3200" b="1"/>
            </a:br>
            <a:r>
              <a:rPr lang="es-EC" sz="2800" b="1"/>
              <a:t>Selección, Mejoramiento genético y buenas practicas apícolas </a:t>
            </a:r>
            <a:endParaRPr lang="es-EC" sz="2800" b="1" dirty="0"/>
          </a:p>
        </p:txBody>
      </p:sp>
      <p:pic>
        <p:nvPicPr>
          <p:cNvPr id="4" name="Google Shape;278;p47">
            <a:extLst>
              <a:ext uri="{FF2B5EF4-FFF2-40B4-BE49-F238E27FC236}">
                <a16:creationId xmlns:a16="http://schemas.microsoft.com/office/drawing/2014/main" id="{9DF53F8C-91D0-A57F-D908-80AA04CFEFE3}"/>
              </a:ext>
            </a:extLst>
          </p:cNvPr>
          <p:cNvPicPr preferRelativeResize="0">
            <a:picLocks/>
          </p:cNvPicPr>
          <p:nvPr/>
        </p:nvPicPr>
        <p:blipFill rotWithShape="1">
          <a:blip r:embed="rId7">
            <a:alphaModFix/>
          </a:blip>
          <a:stretch/>
        </p:blipFill>
        <p:spPr>
          <a:xfrm>
            <a:off x="2288635" y="2731307"/>
            <a:ext cx="7886700" cy="3130826"/>
          </a:xfrm>
          <a:prstGeom prst="rect">
            <a:avLst/>
          </a:prstGeom>
          <a:noFill/>
          <a:ln>
            <a:noFill/>
          </a:ln>
        </p:spPr>
      </p:pic>
    </p:spTree>
    <p:extLst>
      <p:ext uri="{BB962C8B-B14F-4D97-AF65-F5344CB8AC3E}">
        <p14:creationId xmlns:p14="http://schemas.microsoft.com/office/powerpoint/2010/main" val="246098821"/>
      </p:ext>
    </p:extLst>
  </p:cSld>
  <p:clrMapOvr>
    <a:overrideClrMapping bg1="lt1" tx1="dk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2" name="Google Shape;285;p48">
            <a:extLst>
              <a:ext uri="{FF2B5EF4-FFF2-40B4-BE49-F238E27FC236}">
                <a16:creationId xmlns:a16="http://schemas.microsoft.com/office/drawing/2014/main" id="{0049B8FB-2D02-9216-AB66-6DBF77E02FE7}"/>
              </a:ext>
            </a:extLst>
          </p:cNvPr>
          <p:cNvSpPr txBox="1">
            <a:spLocks/>
          </p:cNvSpPr>
          <p:nvPr/>
        </p:nvSpPr>
        <p:spPr>
          <a:xfrm>
            <a:off x="2511713" y="1142984"/>
            <a:ext cx="7929600" cy="7254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s-EC" sz="2880" b="1"/>
              <a:t>UNIDAD SEIS</a:t>
            </a:r>
            <a:br>
              <a:rPr lang="es-EC" sz="2880" b="1"/>
            </a:br>
            <a:r>
              <a:rPr lang="es-EC" sz="2880" b="1"/>
              <a:t>Crianza de abejas reina</a:t>
            </a:r>
            <a:endParaRPr lang="es-EC" sz="2880" b="1" dirty="0"/>
          </a:p>
        </p:txBody>
      </p:sp>
      <p:pic>
        <p:nvPicPr>
          <p:cNvPr id="3" name="Google Shape;288;p48" descr="http://i950.photobucket.com/albums/ad343/elrinconcito/gifs/Animales-Insectos/Abejas/GIF004.gif">
            <a:hlinkClick r:id="rId6"/>
            <a:extLst>
              <a:ext uri="{FF2B5EF4-FFF2-40B4-BE49-F238E27FC236}">
                <a16:creationId xmlns:a16="http://schemas.microsoft.com/office/drawing/2014/main" id="{40D634C4-13D2-7BEA-5745-8662119DF8B1}"/>
              </a:ext>
            </a:extLst>
          </p:cNvPr>
          <p:cNvPicPr preferRelativeResize="0"/>
          <p:nvPr/>
        </p:nvPicPr>
        <p:blipFill rotWithShape="1">
          <a:blip r:embed="rId7">
            <a:alphaModFix/>
          </a:blip>
          <a:srcRect/>
          <a:stretch/>
        </p:blipFill>
        <p:spPr>
          <a:xfrm>
            <a:off x="2574582" y="1071546"/>
            <a:ext cx="762000" cy="866700"/>
          </a:xfrm>
          <a:prstGeom prst="rect">
            <a:avLst/>
          </a:prstGeom>
          <a:noFill/>
          <a:ln>
            <a:noFill/>
          </a:ln>
        </p:spPr>
      </p:pic>
      <p:pic>
        <p:nvPicPr>
          <p:cNvPr id="4" name="Google Shape;286;p48">
            <a:extLst>
              <a:ext uri="{FF2B5EF4-FFF2-40B4-BE49-F238E27FC236}">
                <a16:creationId xmlns:a16="http://schemas.microsoft.com/office/drawing/2014/main" id="{CAC24149-59BE-11BE-8AFA-6C1FC9F4CDCC}"/>
              </a:ext>
            </a:extLst>
          </p:cNvPr>
          <p:cNvPicPr preferRelativeResize="0">
            <a:picLocks/>
          </p:cNvPicPr>
          <p:nvPr/>
        </p:nvPicPr>
        <p:blipFill rotWithShape="1">
          <a:blip r:embed="rId8">
            <a:alphaModFix/>
          </a:blip>
          <a:srcRect/>
          <a:stretch/>
        </p:blipFill>
        <p:spPr>
          <a:xfrm>
            <a:off x="1610283" y="2071678"/>
            <a:ext cx="8429700" cy="3028200"/>
          </a:xfrm>
          <a:prstGeom prst="rect">
            <a:avLst/>
          </a:prstGeom>
          <a:noFill/>
          <a:ln>
            <a:noFill/>
          </a:ln>
        </p:spPr>
      </p:pic>
      <p:sp>
        <p:nvSpPr>
          <p:cNvPr id="5" name="Google Shape;287;p48">
            <a:extLst>
              <a:ext uri="{FF2B5EF4-FFF2-40B4-BE49-F238E27FC236}">
                <a16:creationId xmlns:a16="http://schemas.microsoft.com/office/drawing/2014/main" id="{8DA8AEB8-C001-2F80-9A9C-260DF98322BB}"/>
              </a:ext>
            </a:extLst>
          </p:cNvPr>
          <p:cNvSpPr txBox="1"/>
          <p:nvPr/>
        </p:nvSpPr>
        <p:spPr>
          <a:xfrm>
            <a:off x="1638421" y="4916228"/>
            <a:ext cx="8358300" cy="954000"/>
          </a:xfrm>
          <a:prstGeom prst="rect">
            <a:avLst/>
          </a:prstGeom>
          <a:gradFill>
            <a:gsLst>
              <a:gs pos="0">
                <a:srgbClr val="BABABA"/>
              </a:gs>
              <a:gs pos="35000">
                <a:srgbClr val="CFCFCF"/>
              </a:gs>
              <a:gs pos="100000">
                <a:srgbClr val="EDEDED"/>
              </a:gs>
            </a:gsLst>
            <a:lin ang="16200000" scaled="0"/>
          </a:grad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r>
              <a:rPr lang="es" sz="2800" b="1" dirty="0">
                <a:solidFill>
                  <a:schemeClr val="dk1"/>
                </a:solidFill>
                <a:latin typeface="Calibri"/>
                <a:ea typeface="Calibri"/>
                <a:cs typeface="Calibri"/>
                <a:sym typeface="Calibri"/>
              </a:rPr>
              <a:t>TRABAJO FINAL</a:t>
            </a:r>
            <a:endParaRPr dirty="0"/>
          </a:p>
          <a:p>
            <a:pPr marL="0" marR="0" lvl="0" indent="0" algn="ctr" rtl="0">
              <a:spcBef>
                <a:spcPts val="0"/>
              </a:spcBef>
              <a:spcAft>
                <a:spcPts val="0"/>
              </a:spcAft>
              <a:buNone/>
            </a:pPr>
            <a:r>
              <a:rPr lang="es" sz="2800" b="1" dirty="0">
                <a:solidFill>
                  <a:schemeClr val="dk1"/>
                </a:solidFill>
                <a:latin typeface="Calibri"/>
                <a:ea typeface="Calibri"/>
                <a:cs typeface="Calibri"/>
                <a:sym typeface="Calibri"/>
              </a:rPr>
              <a:t>Presentación del Proyecto apícola en la zona de trabajo   </a:t>
            </a:r>
            <a:endParaRPr sz="28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23305513"/>
      </p:ext>
    </p:extLst>
  </p:cSld>
  <p:clrMapOvr>
    <a:overrideClrMapping bg1="lt1" tx1="dk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pic>
        <p:nvPicPr>
          <p:cNvPr id="2" name="Google Shape;295;p49" descr="http://4.bp.blogspot.com/-LXMBf6W1UNE/Vde5BKpGC4I/AAAAAAAAXMA/enLnwTs0VcM/s1600/bee2.gif">
            <a:hlinkClick r:id="rId6"/>
            <a:extLst>
              <a:ext uri="{FF2B5EF4-FFF2-40B4-BE49-F238E27FC236}">
                <a16:creationId xmlns:a16="http://schemas.microsoft.com/office/drawing/2014/main" id="{F5637184-8C2A-8FC2-43D5-60D14AD27C2C}"/>
              </a:ext>
            </a:extLst>
          </p:cNvPr>
          <p:cNvPicPr preferRelativeResize="0"/>
          <p:nvPr/>
        </p:nvPicPr>
        <p:blipFill rotWithShape="1">
          <a:blip r:embed="rId7">
            <a:alphaModFix/>
          </a:blip>
          <a:srcRect/>
          <a:stretch/>
        </p:blipFill>
        <p:spPr>
          <a:xfrm>
            <a:off x="5181397" y="310652"/>
            <a:ext cx="1905000" cy="1357200"/>
          </a:xfrm>
          <a:prstGeom prst="rect">
            <a:avLst/>
          </a:prstGeom>
          <a:noFill/>
          <a:ln>
            <a:noFill/>
          </a:ln>
        </p:spPr>
      </p:pic>
      <p:sp>
        <p:nvSpPr>
          <p:cNvPr id="3" name="Google Shape;293;p49">
            <a:extLst>
              <a:ext uri="{FF2B5EF4-FFF2-40B4-BE49-F238E27FC236}">
                <a16:creationId xmlns:a16="http://schemas.microsoft.com/office/drawing/2014/main" id="{AA84953D-4F1A-9B8B-13F5-2D0470A36FF6}"/>
              </a:ext>
            </a:extLst>
          </p:cNvPr>
          <p:cNvSpPr txBox="1">
            <a:spLocks/>
          </p:cNvSpPr>
          <p:nvPr/>
        </p:nvSpPr>
        <p:spPr>
          <a:xfrm>
            <a:off x="2062650" y="1785926"/>
            <a:ext cx="8229600" cy="785700"/>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s-EC" sz="3200" b="1"/>
              <a:t>Calificaciones por tareas y/o actividades </a:t>
            </a:r>
          </a:p>
        </p:txBody>
      </p:sp>
      <p:pic>
        <p:nvPicPr>
          <p:cNvPr id="4" name="Google Shape;294;p49">
            <a:extLst>
              <a:ext uri="{FF2B5EF4-FFF2-40B4-BE49-F238E27FC236}">
                <a16:creationId xmlns:a16="http://schemas.microsoft.com/office/drawing/2014/main" id="{CBC432D2-EE93-BE74-2470-957263CDFC39}"/>
              </a:ext>
            </a:extLst>
          </p:cNvPr>
          <p:cNvPicPr preferRelativeResize="0">
            <a:picLocks/>
          </p:cNvPicPr>
          <p:nvPr/>
        </p:nvPicPr>
        <p:blipFill rotWithShape="1">
          <a:blip r:embed="rId8">
            <a:alphaModFix/>
          </a:blip>
          <a:srcRect/>
          <a:stretch/>
        </p:blipFill>
        <p:spPr>
          <a:xfrm>
            <a:off x="2831103" y="2861888"/>
            <a:ext cx="6286500" cy="3404100"/>
          </a:xfrm>
          <a:prstGeom prst="rect">
            <a:avLst/>
          </a:prstGeom>
          <a:noFill/>
          <a:ln>
            <a:noFill/>
          </a:ln>
        </p:spPr>
      </p:pic>
    </p:spTree>
    <p:extLst>
      <p:ext uri="{BB962C8B-B14F-4D97-AF65-F5344CB8AC3E}">
        <p14:creationId xmlns:p14="http://schemas.microsoft.com/office/powerpoint/2010/main" val="716594526"/>
      </p:ext>
    </p:extLst>
  </p:cSld>
  <p:clrMapOvr>
    <a:overrideClrMapping bg1="lt1" tx1="dk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pic>
        <p:nvPicPr>
          <p:cNvPr id="5" name="Google Shape;301;p50" descr="http://img.qwled.com/i/0925374aaefeccad0e7f7265660bd8e3.gif">
            <a:extLst>
              <a:ext uri="{FF2B5EF4-FFF2-40B4-BE49-F238E27FC236}">
                <a16:creationId xmlns:a16="http://schemas.microsoft.com/office/drawing/2014/main" id="{7D8313CF-B61D-0883-B62B-A8BB525B1C35}"/>
              </a:ext>
            </a:extLst>
          </p:cNvPr>
          <p:cNvPicPr preferRelativeResize="0"/>
          <p:nvPr/>
        </p:nvPicPr>
        <p:blipFill rotWithShape="1">
          <a:blip r:embed="rId6">
            <a:alphaModFix/>
          </a:blip>
          <a:srcRect/>
          <a:stretch/>
        </p:blipFill>
        <p:spPr>
          <a:xfrm>
            <a:off x="4763225" y="1428736"/>
            <a:ext cx="2343300" cy="2171700"/>
          </a:xfrm>
          <a:prstGeom prst="rect">
            <a:avLst/>
          </a:prstGeom>
          <a:noFill/>
          <a:ln>
            <a:noFill/>
          </a:ln>
        </p:spPr>
      </p:pic>
      <p:sp>
        <p:nvSpPr>
          <p:cNvPr id="6" name="Google Shape;300;p50">
            <a:extLst>
              <a:ext uri="{FF2B5EF4-FFF2-40B4-BE49-F238E27FC236}">
                <a16:creationId xmlns:a16="http://schemas.microsoft.com/office/drawing/2014/main" id="{6FC5AD1D-0B01-B626-886B-FEA11688E658}"/>
              </a:ext>
            </a:extLst>
          </p:cNvPr>
          <p:cNvSpPr txBox="1">
            <a:spLocks noGrp="1"/>
          </p:cNvSpPr>
          <p:nvPr>
            <p:ph type="subTitle" idx="1"/>
          </p:nvPr>
        </p:nvSpPr>
        <p:spPr>
          <a:xfrm>
            <a:off x="1919771" y="3886200"/>
            <a:ext cx="8072400" cy="1752600"/>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Autofit/>
          </a:bodyPr>
          <a:lstStyle/>
          <a:p>
            <a:pPr marL="0" marR="0" lvl="0" indent="0" algn="ctr" rtl="0">
              <a:spcBef>
                <a:spcPts val="0"/>
              </a:spcBef>
              <a:spcAft>
                <a:spcPts val="0"/>
              </a:spcAft>
              <a:buClr>
                <a:schemeClr val="dk1"/>
              </a:buClr>
              <a:buFont typeface="Arial"/>
              <a:buNone/>
            </a:pPr>
            <a:r>
              <a:rPr lang="es" sz="3200" b="1" i="1" u="none" strike="noStrike" cap="none">
                <a:solidFill>
                  <a:schemeClr val="dk1"/>
                </a:solidFill>
                <a:latin typeface="Calibri"/>
                <a:ea typeface="Calibri"/>
                <a:cs typeface="Calibri"/>
                <a:sym typeface="Calibri"/>
              </a:rPr>
              <a:t>BIENVENIDOS A CAPACITACIÓN EN LINEA </a:t>
            </a:r>
            <a:endParaRPr/>
          </a:p>
          <a:p>
            <a:pPr marL="0" marR="0" lvl="0" indent="0" algn="ctr" rtl="0">
              <a:spcBef>
                <a:spcPts val="640"/>
              </a:spcBef>
              <a:spcAft>
                <a:spcPts val="0"/>
              </a:spcAft>
              <a:buClr>
                <a:schemeClr val="dk1"/>
              </a:buClr>
              <a:buFont typeface="Arial"/>
              <a:buNone/>
            </a:pPr>
            <a:r>
              <a:rPr lang="es" sz="3200" b="1" i="1" u="none" strike="noStrike" cap="none">
                <a:solidFill>
                  <a:schemeClr val="dk1"/>
                </a:solidFill>
                <a:latin typeface="Calibri"/>
                <a:ea typeface="Calibri"/>
                <a:cs typeface="Calibri"/>
                <a:sym typeface="Calibri"/>
              </a:rPr>
              <a:t>EXITOS EN EL CURSO </a:t>
            </a:r>
            <a:endParaRPr sz="3200" b="1" i="1"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13465666"/>
      </p:ext>
    </p:extLst>
  </p:cSld>
  <p:clrMapOvr>
    <a:overrideClrMapping bg1="lt1" tx1="dk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4" name="Google Shape;211;p38">
            <a:extLst>
              <a:ext uri="{FF2B5EF4-FFF2-40B4-BE49-F238E27FC236}">
                <a16:creationId xmlns:a16="http://schemas.microsoft.com/office/drawing/2014/main" id="{A7FE5A54-6282-320E-E2FB-0E77F2F5ADD0}"/>
              </a:ext>
            </a:extLst>
          </p:cNvPr>
          <p:cNvSpPr txBox="1">
            <a:spLocks noGrp="1"/>
          </p:cNvSpPr>
          <p:nvPr>
            <p:ph type="ctrTitle"/>
          </p:nvPr>
        </p:nvSpPr>
        <p:spPr>
          <a:xfrm>
            <a:off x="642897" y="1534460"/>
            <a:ext cx="4143300" cy="571500"/>
          </a:xfrm>
          <a:prstGeom prst="rect">
            <a:avLst/>
          </a:prstGeom>
          <a:gradFill>
            <a:gsLst>
              <a:gs pos="0">
                <a:srgbClr val="C86C1F"/>
              </a:gs>
              <a:gs pos="80000">
                <a:srgbClr val="FF8E29"/>
              </a:gs>
              <a:gs pos="100000">
                <a:srgbClr val="FF8D25"/>
              </a:gs>
            </a:gsLst>
            <a:lin ang="16200000" scaled="0"/>
          </a:gra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alibri"/>
              <a:buNone/>
            </a:pPr>
            <a:r>
              <a:rPr lang="es" sz="2880" b="1" i="0" u="none" strike="noStrike" cap="none" dirty="0">
                <a:solidFill>
                  <a:schemeClr val="lt1"/>
                </a:solidFill>
                <a:latin typeface="Calibri"/>
                <a:ea typeface="Calibri"/>
                <a:cs typeface="Calibri"/>
                <a:sym typeface="Calibri"/>
              </a:rPr>
              <a:t>Objetivo general</a:t>
            </a:r>
            <a:endParaRPr sz="2880" b="0" i="0" u="none" strike="noStrike" cap="none" dirty="0">
              <a:solidFill>
                <a:schemeClr val="lt1"/>
              </a:solidFill>
              <a:latin typeface="Calibri"/>
              <a:ea typeface="Calibri"/>
              <a:cs typeface="Calibri"/>
              <a:sym typeface="Calibri"/>
            </a:endParaRPr>
          </a:p>
        </p:txBody>
      </p:sp>
      <p:pic>
        <p:nvPicPr>
          <p:cNvPr id="5" name="Google Shape;212;p38" descr="C:\Users\Norma Rodas\AppData\Local\Temp\67716-1.gif">
            <a:extLst>
              <a:ext uri="{FF2B5EF4-FFF2-40B4-BE49-F238E27FC236}">
                <a16:creationId xmlns:a16="http://schemas.microsoft.com/office/drawing/2014/main" id="{2E137DCB-9879-F802-026F-7876F7B0EDD2}"/>
              </a:ext>
            </a:extLst>
          </p:cNvPr>
          <p:cNvPicPr preferRelativeResize="0"/>
          <p:nvPr/>
        </p:nvPicPr>
        <p:blipFill rotWithShape="1">
          <a:blip r:embed="rId6">
            <a:alphaModFix/>
          </a:blip>
          <a:srcRect/>
          <a:stretch/>
        </p:blipFill>
        <p:spPr>
          <a:xfrm>
            <a:off x="7405805" y="748760"/>
            <a:ext cx="2143200" cy="1357200"/>
          </a:xfrm>
          <a:prstGeom prst="rect">
            <a:avLst/>
          </a:prstGeom>
          <a:noFill/>
          <a:ln>
            <a:noFill/>
          </a:ln>
        </p:spPr>
      </p:pic>
      <p:sp>
        <p:nvSpPr>
          <p:cNvPr id="6" name="Google Shape;210;p38">
            <a:extLst>
              <a:ext uri="{FF2B5EF4-FFF2-40B4-BE49-F238E27FC236}">
                <a16:creationId xmlns:a16="http://schemas.microsoft.com/office/drawing/2014/main" id="{7931FF85-B080-4F56-3770-43D086AC514C}"/>
              </a:ext>
            </a:extLst>
          </p:cNvPr>
          <p:cNvSpPr txBox="1">
            <a:spLocks noGrp="1"/>
          </p:cNvSpPr>
          <p:nvPr>
            <p:ph type="subTitle" idx="1"/>
          </p:nvPr>
        </p:nvSpPr>
        <p:spPr>
          <a:xfrm>
            <a:off x="642910" y="2500306"/>
            <a:ext cx="10512770" cy="3710100"/>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888888"/>
              </a:buClr>
              <a:buFont typeface="Arial"/>
              <a:buNone/>
            </a:pPr>
            <a:r>
              <a:rPr lang="es" sz="2400" dirty="0">
                <a:solidFill>
                  <a:srgbClr val="666666"/>
                </a:solidFill>
              </a:rPr>
              <a:t>"Mejorar la calidad de respaldo técnico mediante el fortalecimiento del conocimiento de  los  técnicos del Ministerio de Agricultura  Ganadería Acuacultura y pesca (MAG) y de la Agencia Ecuatoriana de  Aseguramiento de la Calidad del Agro (AGROCALIDAD), hacia los Apicultores ecuatorianos, proporcionando capacitación enfocada en metodologías técnicas sobre manejo, control, diagnóstico y prevención de las enfermedades que afectan a las abejas (</a:t>
            </a:r>
            <a:r>
              <a:rPr lang="es" sz="2400" i="1" dirty="0">
                <a:solidFill>
                  <a:srgbClr val="666666"/>
                </a:solidFill>
              </a:rPr>
              <a:t>Apis melifera</a:t>
            </a:r>
            <a:r>
              <a:rPr lang="es" sz="2400" dirty="0">
                <a:solidFill>
                  <a:srgbClr val="666666"/>
                </a:solidFill>
              </a:rPr>
              <a:t>), fomentando una visión prospectiva hacia la estandarización del Manejo integral de los Colmenares."</a:t>
            </a:r>
            <a:endParaRPr sz="2400" b="0" i="0" u="none" strike="noStrike" cap="none" dirty="0">
              <a:solidFill>
                <a:srgbClr val="666666"/>
              </a:solidFill>
            </a:endParaRPr>
          </a:p>
        </p:txBody>
      </p:sp>
    </p:spTree>
    <p:extLst>
      <p:ext uri="{BB962C8B-B14F-4D97-AF65-F5344CB8AC3E}">
        <p14:creationId xmlns:p14="http://schemas.microsoft.com/office/powerpoint/2010/main" val="2039965560"/>
      </p:ext>
    </p:extLst>
  </p:cSld>
  <p:clrMapOvr>
    <a:overrideClrMapping bg1="lt1" tx1="dk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9" name="Google Shape;218;p39">
            <a:extLst>
              <a:ext uri="{FF2B5EF4-FFF2-40B4-BE49-F238E27FC236}">
                <a16:creationId xmlns:a16="http://schemas.microsoft.com/office/drawing/2014/main" id="{DC099320-A107-CA1A-D6C3-F7261F374073}"/>
              </a:ext>
            </a:extLst>
          </p:cNvPr>
          <p:cNvSpPr txBox="1">
            <a:spLocks/>
          </p:cNvSpPr>
          <p:nvPr/>
        </p:nvSpPr>
        <p:spPr>
          <a:xfrm>
            <a:off x="2149253" y="1428736"/>
            <a:ext cx="7772400" cy="642900"/>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br>
              <a:rPr lang="es-EC" sz="3959" b="1" dirty="0"/>
            </a:br>
            <a:r>
              <a:rPr lang="es-EC" sz="3240" b="1" dirty="0"/>
              <a:t>Objetivos específicos</a:t>
            </a:r>
            <a:br>
              <a:rPr lang="es-EC" sz="3959" dirty="0"/>
            </a:br>
            <a:endParaRPr lang="es-EC" sz="3959" dirty="0"/>
          </a:p>
        </p:txBody>
      </p:sp>
      <p:sp>
        <p:nvSpPr>
          <p:cNvPr id="10" name="Google Shape;217;p39">
            <a:extLst>
              <a:ext uri="{FF2B5EF4-FFF2-40B4-BE49-F238E27FC236}">
                <a16:creationId xmlns:a16="http://schemas.microsoft.com/office/drawing/2014/main" id="{94E535FA-AD67-672F-7BB7-54B2D2024D45}"/>
              </a:ext>
            </a:extLst>
          </p:cNvPr>
          <p:cNvSpPr txBox="1">
            <a:spLocks/>
          </p:cNvSpPr>
          <p:nvPr/>
        </p:nvSpPr>
        <p:spPr>
          <a:xfrm>
            <a:off x="2078908" y="2285992"/>
            <a:ext cx="7929600" cy="32148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just">
              <a:lnSpc>
                <a:spcPct val="80000"/>
              </a:lnSpc>
              <a:spcBef>
                <a:spcPts val="0"/>
              </a:spcBef>
              <a:buClr>
                <a:srgbClr val="888888"/>
              </a:buClr>
            </a:pPr>
            <a:r>
              <a:rPr lang="es-EC" sz="1800" dirty="0">
                <a:solidFill>
                  <a:srgbClr val="888888"/>
                </a:solidFill>
              </a:rPr>
              <a:t>Incrementar y armonizar los conocimientos de los profesionales participantes, a fin de mejorar el desarrollo de las acciones destinadas a: </a:t>
            </a:r>
          </a:p>
          <a:p>
            <a:pPr marL="0" indent="0" algn="just">
              <a:lnSpc>
                <a:spcPct val="80000"/>
              </a:lnSpc>
              <a:spcBef>
                <a:spcPts val="360"/>
              </a:spcBef>
              <a:buClr>
                <a:srgbClr val="888888"/>
              </a:buClr>
            </a:pPr>
            <a:r>
              <a:rPr lang="es-EC" sz="1800" dirty="0">
                <a:solidFill>
                  <a:srgbClr val="888888"/>
                </a:solidFill>
              </a:rPr>
              <a:t> </a:t>
            </a:r>
          </a:p>
          <a:p>
            <a:pPr marL="0" indent="0" algn="just">
              <a:lnSpc>
                <a:spcPct val="80000"/>
              </a:lnSpc>
              <a:spcBef>
                <a:spcPts val="360"/>
              </a:spcBef>
              <a:buClr>
                <a:srgbClr val="888888"/>
              </a:buClr>
            </a:pPr>
            <a:r>
              <a:rPr lang="es-EC" sz="1800" dirty="0">
                <a:solidFill>
                  <a:srgbClr val="888888"/>
                </a:solidFill>
              </a:rPr>
              <a:t>a.- El Fortalecimiento de la apicultura en el Manejo técnico de  los colmenares a nivel nacional;</a:t>
            </a:r>
          </a:p>
          <a:p>
            <a:pPr marL="0" indent="0" algn="just">
              <a:lnSpc>
                <a:spcPct val="80000"/>
              </a:lnSpc>
              <a:spcBef>
                <a:spcPts val="360"/>
              </a:spcBef>
              <a:buClr>
                <a:srgbClr val="888888"/>
              </a:buClr>
            </a:pPr>
            <a:r>
              <a:rPr lang="es-EC" sz="1800" dirty="0">
                <a:solidFill>
                  <a:srgbClr val="888888"/>
                </a:solidFill>
              </a:rPr>
              <a:t> </a:t>
            </a:r>
          </a:p>
          <a:p>
            <a:pPr marL="0" indent="0" algn="just">
              <a:lnSpc>
                <a:spcPct val="80000"/>
              </a:lnSpc>
              <a:spcBef>
                <a:spcPts val="360"/>
              </a:spcBef>
              <a:buClr>
                <a:srgbClr val="888888"/>
              </a:buClr>
            </a:pPr>
            <a:r>
              <a:rPr lang="es-EC" sz="1800" dirty="0">
                <a:solidFill>
                  <a:srgbClr val="888888"/>
                </a:solidFill>
              </a:rPr>
              <a:t>b.- Las medidas de prevención y control para estas enfermedades; que permitan       incrementar  y preservar la calidad de los productos de las abejas; </a:t>
            </a:r>
          </a:p>
          <a:p>
            <a:pPr marL="0" indent="0" algn="just">
              <a:lnSpc>
                <a:spcPct val="80000"/>
              </a:lnSpc>
              <a:spcBef>
                <a:spcPts val="360"/>
              </a:spcBef>
              <a:buClr>
                <a:srgbClr val="888888"/>
              </a:buClr>
            </a:pPr>
            <a:r>
              <a:rPr lang="es-EC" sz="1800" dirty="0">
                <a:solidFill>
                  <a:srgbClr val="888888"/>
                </a:solidFill>
              </a:rPr>
              <a:t> </a:t>
            </a:r>
          </a:p>
          <a:p>
            <a:pPr marL="0" indent="0" algn="just">
              <a:lnSpc>
                <a:spcPct val="80000"/>
              </a:lnSpc>
              <a:spcBef>
                <a:spcPts val="360"/>
              </a:spcBef>
              <a:buClr>
                <a:srgbClr val="888888"/>
              </a:buClr>
            </a:pPr>
            <a:r>
              <a:rPr lang="es-EC" sz="1800" dirty="0">
                <a:solidFill>
                  <a:srgbClr val="888888"/>
                </a:solidFill>
              </a:rPr>
              <a:t> </a:t>
            </a:r>
          </a:p>
          <a:p>
            <a:pPr marL="0" indent="0" algn="just">
              <a:lnSpc>
                <a:spcPct val="80000"/>
              </a:lnSpc>
              <a:spcBef>
                <a:spcPts val="360"/>
              </a:spcBef>
              <a:buClr>
                <a:srgbClr val="888888"/>
              </a:buClr>
            </a:pPr>
            <a:r>
              <a:rPr lang="es-EC" sz="1800" dirty="0">
                <a:solidFill>
                  <a:srgbClr val="888888"/>
                </a:solidFill>
              </a:rPr>
              <a:t>c.- La legislación nacional e internacional referente al comercio de miel y otros productos derivados; </a:t>
            </a:r>
          </a:p>
          <a:p>
            <a:pPr marL="0" indent="0">
              <a:lnSpc>
                <a:spcPct val="80000"/>
              </a:lnSpc>
              <a:spcBef>
                <a:spcPts val="160"/>
              </a:spcBef>
              <a:buClr>
                <a:srgbClr val="888888"/>
              </a:buClr>
            </a:pPr>
            <a:endParaRPr lang="es-EC" sz="800" dirty="0">
              <a:solidFill>
                <a:srgbClr val="888888"/>
              </a:solidFill>
            </a:endParaRPr>
          </a:p>
        </p:txBody>
      </p:sp>
      <p:pic>
        <p:nvPicPr>
          <p:cNvPr id="11" name="Google Shape;219;p39" descr="http://previews.123rf.com/images/stockshoppe/stockshoppe1207/stockshoppe120700168/14504558-Editable-vector-bee-reading-on-a-flower-Stock-Vector-cartoon.jpg">
            <a:hlinkClick r:id="rId6"/>
            <a:extLst>
              <a:ext uri="{FF2B5EF4-FFF2-40B4-BE49-F238E27FC236}">
                <a16:creationId xmlns:a16="http://schemas.microsoft.com/office/drawing/2014/main" id="{FAD1CF50-F11A-75B5-069C-FA23EE6F8FB2}"/>
              </a:ext>
            </a:extLst>
          </p:cNvPr>
          <p:cNvPicPr preferRelativeResize="0"/>
          <p:nvPr/>
        </p:nvPicPr>
        <p:blipFill rotWithShape="1">
          <a:blip r:embed="rId7">
            <a:alphaModFix/>
          </a:blip>
          <a:srcRect/>
          <a:stretch/>
        </p:blipFill>
        <p:spPr>
          <a:xfrm>
            <a:off x="10209430" y="4699947"/>
            <a:ext cx="1855800" cy="990300"/>
          </a:xfrm>
          <a:prstGeom prst="rect">
            <a:avLst/>
          </a:prstGeom>
          <a:noFill/>
          <a:ln>
            <a:noFill/>
          </a:ln>
        </p:spPr>
      </p:pic>
    </p:spTree>
    <p:extLst>
      <p:ext uri="{BB962C8B-B14F-4D97-AF65-F5344CB8AC3E}">
        <p14:creationId xmlns:p14="http://schemas.microsoft.com/office/powerpoint/2010/main" val="2483737963"/>
      </p:ext>
    </p:extLst>
  </p:cSld>
  <p:clrMapOvr>
    <a:overrideClrMapping bg1="lt1" tx1="dk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2" name="Google Shape;225;p40">
            <a:extLst>
              <a:ext uri="{FF2B5EF4-FFF2-40B4-BE49-F238E27FC236}">
                <a16:creationId xmlns:a16="http://schemas.microsoft.com/office/drawing/2014/main" id="{B073470D-F215-DD60-AC69-58B78010E272}"/>
              </a:ext>
            </a:extLst>
          </p:cNvPr>
          <p:cNvSpPr txBox="1">
            <a:spLocks noGrp="1"/>
          </p:cNvSpPr>
          <p:nvPr>
            <p:ph type="ctrTitle"/>
          </p:nvPr>
        </p:nvSpPr>
        <p:spPr>
          <a:xfrm>
            <a:off x="2104851" y="1214423"/>
            <a:ext cx="8001000" cy="642900"/>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br>
              <a:rPr lang="es" sz="3959" b="1" i="0" u="none" strike="noStrike" cap="none">
                <a:solidFill>
                  <a:schemeClr val="dk1"/>
                </a:solidFill>
                <a:latin typeface="Calibri"/>
                <a:ea typeface="Calibri"/>
                <a:cs typeface="Calibri"/>
                <a:sym typeface="Calibri"/>
              </a:rPr>
            </a:br>
            <a:r>
              <a:rPr lang="es" sz="3240" b="1" i="0" u="none" strike="noStrike" cap="none">
                <a:solidFill>
                  <a:schemeClr val="dk1"/>
                </a:solidFill>
                <a:latin typeface="Calibri"/>
                <a:ea typeface="Calibri"/>
                <a:cs typeface="Calibri"/>
                <a:sym typeface="Calibri"/>
              </a:rPr>
              <a:t>Políticas del curso</a:t>
            </a:r>
            <a:br>
              <a:rPr lang="es" sz="3959" b="0" i="0" u="none" strike="noStrike" cap="none">
                <a:solidFill>
                  <a:schemeClr val="dk1"/>
                </a:solidFill>
                <a:latin typeface="Calibri"/>
                <a:ea typeface="Calibri"/>
                <a:cs typeface="Calibri"/>
                <a:sym typeface="Calibri"/>
              </a:rPr>
            </a:br>
            <a:endParaRPr sz="3959" b="0" i="0" u="none" strike="noStrike" cap="none">
              <a:solidFill>
                <a:schemeClr val="dk1"/>
              </a:solidFill>
              <a:latin typeface="Calibri"/>
              <a:ea typeface="Calibri"/>
              <a:cs typeface="Calibri"/>
              <a:sym typeface="Calibri"/>
            </a:endParaRPr>
          </a:p>
        </p:txBody>
      </p:sp>
      <p:sp>
        <p:nvSpPr>
          <p:cNvPr id="3" name="Google Shape;224;p40">
            <a:extLst>
              <a:ext uri="{FF2B5EF4-FFF2-40B4-BE49-F238E27FC236}">
                <a16:creationId xmlns:a16="http://schemas.microsoft.com/office/drawing/2014/main" id="{90C04E41-DB08-1E6B-B1B2-7F290DBEDAA3}"/>
              </a:ext>
            </a:extLst>
          </p:cNvPr>
          <p:cNvSpPr txBox="1">
            <a:spLocks noGrp="1"/>
          </p:cNvSpPr>
          <p:nvPr>
            <p:ph type="subTitle" idx="1"/>
          </p:nvPr>
        </p:nvSpPr>
        <p:spPr>
          <a:xfrm>
            <a:off x="1583794" y="2003580"/>
            <a:ext cx="9043113" cy="4214700"/>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888888"/>
              </a:buClr>
              <a:buFont typeface="Arial"/>
              <a:buNone/>
            </a:pPr>
            <a:r>
              <a:rPr lang="es" sz="2000" b="0" i="0" u="none" strike="noStrike" cap="none" dirty="0">
                <a:solidFill>
                  <a:srgbClr val="888888"/>
                </a:solidFill>
                <a:latin typeface="Calibri"/>
                <a:ea typeface="Calibri"/>
                <a:cs typeface="Calibri"/>
                <a:sym typeface="Calibri"/>
              </a:rPr>
              <a:t>En este curso virtual con tutoría asistida, el abordaje será según la programación académica presente. La mayor participación será la de los participantes, en unos casos en el modo de auto aprendizaje y en otros para procurar el inter-aprendizaje, a través  de foros simples.</a:t>
            </a:r>
            <a:endParaRPr sz="2000" b="0" i="0" u="none" strike="noStrike" cap="none" dirty="0">
              <a:solidFill>
                <a:srgbClr val="888888"/>
              </a:solidFill>
              <a:latin typeface="Calibri"/>
              <a:ea typeface="Calibri"/>
              <a:cs typeface="Calibri"/>
              <a:sym typeface="Calibri"/>
            </a:endParaRPr>
          </a:p>
          <a:p>
            <a:pPr marL="0" marR="0" lvl="0" indent="0" algn="just" rtl="0">
              <a:lnSpc>
                <a:spcPct val="80000"/>
              </a:lnSpc>
              <a:spcBef>
                <a:spcPts val="400"/>
              </a:spcBef>
              <a:spcAft>
                <a:spcPts val="0"/>
              </a:spcAft>
              <a:buClr>
                <a:srgbClr val="888888"/>
              </a:buClr>
              <a:buFont typeface="Arial"/>
              <a:buNone/>
            </a:pPr>
            <a:r>
              <a:rPr lang="es" sz="2000" b="0" i="0" u="none" strike="noStrike" cap="none" dirty="0">
                <a:solidFill>
                  <a:srgbClr val="888888"/>
                </a:solidFill>
                <a:latin typeface="Calibri"/>
                <a:ea typeface="Calibri"/>
                <a:cs typeface="Calibri"/>
                <a:sym typeface="Calibri"/>
              </a:rPr>
              <a:t> </a:t>
            </a:r>
            <a:endParaRPr sz="2000" b="0" i="0" u="none" strike="noStrike" cap="none" dirty="0">
              <a:solidFill>
                <a:srgbClr val="888888"/>
              </a:solidFill>
              <a:latin typeface="Calibri"/>
              <a:ea typeface="Calibri"/>
              <a:cs typeface="Calibri"/>
              <a:sym typeface="Calibri"/>
            </a:endParaRPr>
          </a:p>
          <a:p>
            <a:pPr marL="0" marR="0" lvl="0" indent="0" algn="just" rtl="0">
              <a:lnSpc>
                <a:spcPct val="80000"/>
              </a:lnSpc>
              <a:spcBef>
                <a:spcPts val="400"/>
              </a:spcBef>
              <a:spcAft>
                <a:spcPts val="0"/>
              </a:spcAft>
              <a:buClr>
                <a:srgbClr val="888888"/>
              </a:buClr>
              <a:buFont typeface="Arial"/>
              <a:buNone/>
            </a:pPr>
            <a:r>
              <a:rPr lang="es" sz="2000" b="0" i="0" u="none" strike="noStrike" cap="none" dirty="0">
                <a:solidFill>
                  <a:srgbClr val="888888"/>
                </a:solidFill>
                <a:latin typeface="Calibri"/>
                <a:ea typeface="Calibri"/>
                <a:cs typeface="Calibri"/>
                <a:sym typeface="Calibri"/>
              </a:rPr>
              <a:t>Los trabajos individuales y los foros se ejecutan en las fechas y horas establecidas en este programa. Las preguntas y respuestas tanto de participantes y del tutor respectivamente, se ejecutarán a través de la plataforma.</a:t>
            </a:r>
            <a:endParaRPr sz="2000" b="0" i="0" u="none" strike="noStrike" cap="none" dirty="0">
              <a:solidFill>
                <a:srgbClr val="888888"/>
              </a:solidFill>
              <a:latin typeface="Calibri"/>
              <a:ea typeface="Calibri"/>
              <a:cs typeface="Calibri"/>
              <a:sym typeface="Calibri"/>
            </a:endParaRPr>
          </a:p>
          <a:p>
            <a:pPr marL="0" marR="0" lvl="0" indent="0" algn="just" rtl="0">
              <a:lnSpc>
                <a:spcPct val="80000"/>
              </a:lnSpc>
              <a:spcBef>
                <a:spcPts val="400"/>
              </a:spcBef>
              <a:spcAft>
                <a:spcPts val="0"/>
              </a:spcAft>
              <a:buClr>
                <a:srgbClr val="888888"/>
              </a:buClr>
              <a:buFont typeface="Arial"/>
              <a:buNone/>
            </a:pPr>
            <a:r>
              <a:rPr lang="es" sz="2000" b="0" i="0" u="none" strike="noStrike" cap="none" dirty="0">
                <a:solidFill>
                  <a:srgbClr val="888888"/>
                </a:solidFill>
                <a:latin typeface="Calibri"/>
                <a:ea typeface="Calibri"/>
                <a:cs typeface="Calibri"/>
                <a:sym typeface="Calibri"/>
              </a:rPr>
              <a:t> </a:t>
            </a:r>
            <a:endParaRPr sz="2000" b="0" i="0" u="none" strike="noStrike" cap="none" dirty="0">
              <a:solidFill>
                <a:srgbClr val="888888"/>
              </a:solidFill>
              <a:latin typeface="Calibri"/>
              <a:ea typeface="Calibri"/>
              <a:cs typeface="Calibri"/>
              <a:sym typeface="Calibri"/>
            </a:endParaRPr>
          </a:p>
          <a:p>
            <a:pPr marL="0" marR="0" lvl="0" indent="0" algn="just" rtl="0">
              <a:lnSpc>
                <a:spcPct val="80000"/>
              </a:lnSpc>
              <a:spcBef>
                <a:spcPts val="400"/>
              </a:spcBef>
              <a:spcAft>
                <a:spcPts val="0"/>
              </a:spcAft>
              <a:buClr>
                <a:srgbClr val="888888"/>
              </a:buClr>
              <a:buFont typeface="Arial"/>
              <a:buNone/>
            </a:pPr>
            <a:r>
              <a:rPr lang="es" sz="2000" b="0" i="0" u="none" strike="noStrike" cap="none" dirty="0">
                <a:solidFill>
                  <a:srgbClr val="888888"/>
                </a:solidFill>
                <a:latin typeface="Calibri"/>
                <a:ea typeface="Calibri"/>
                <a:cs typeface="Calibri"/>
                <a:sym typeface="Calibri"/>
              </a:rPr>
              <a:t>Los trabajos individuales guardan relación con la experiencia, el nuevo aprendizaje del ámbito del saber, del hacer y del querer hacer; así como con la confrontación de las prácticas del quehacer en las asistencias técnicas en el territorio. De requerirse citas se aplicarán las normas APA.</a:t>
            </a:r>
            <a:endParaRPr sz="20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400946816"/>
      </p:ext>
    </p:extLst>
  </p:cSld>
  <p:clrMapOvr>
    <a:overrideClrMapping bg1="lt1" tx1="dk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10" name="Google Shape;230;p41">
            <a:extLst>
              <a:ext uri="{FF2B5EF4-FFF2-40B4-BE49-F238E27FC236}">
                <a16:creationId xmlns:a16="http://schemas.microsoft.com/office/drawing/2014/main" id="{FCB1CB00-4DC9-197B-609C-7CDF3AA52D82}"/>
              </a:ext>
            </a:extLst>
          </p:cNvPr>
          <p:cNvSpPr txBox="1">
            <a:spLocks/>
          </p:cNvSpPr>
          <p:nvPr/>
        </p:nvSpPr>
        <p:spPr>
          <a:xfrm>
            <a:off x="1793165" y="1214422"/>
            <a:ext cx="8186700" cy="571500"/>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br>
              <a:rPr lang="es-EC" sz="3959" b="1"/>
            </a:br>
            <a:r>
              <a:rPr lang="es-EC" sz="3240" b="1"/>
              <a:t>Metodología</a:t>
            </a:r>
            <a:br>
              <a:rPr lang="es-EC" sz="3959"/>
            </a:br>
            <a:endParaRPr lang="es-EC" sz="3959" dirty="0"/>
          </a:p>
        </p:txBody>
      </p:sp>
      <p:sp>
        <p:nvSpPr>
          <p:cNvPr id="11" name="Google Shape;231;p41">
            <a:extLst>
              <a:ext uri="{FF2B5EF4-FFF2-40B4-BE49-F238E27FC236}">
                <a16:creationId xmlns:a16="http://schemas.microsoft.com/office/drawing/2014/main" id="{A8D69E15-E91B-1FCC-D6C6-3C5BFFD84C6F}"/>
              </a:ext>
            </a:extLst>
          </p:cNvPr>
          <p:cNvSpPr txBox="1">
            <a:spLocks/>
          </p:cNvSpPr>
          <p:nvPr/>
        </p:nvSpPr>
        <p:spPr>
          <a:xfrm>
            <a:off x="1096667" y="1992306"/>
            <a:ext cx="9504298" cy="307977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just">
              <a:lnSpc>
                <a:spcPct val="80000"/>
              </a:lnSpc>
              <a:spcBef>
                <a:spcPts val="0"/>
              </a:spcBef>
              <a:buClr>
                <a:srgbClr val="7F7F7F"/>
              </a:buClr>
            </a:pPr>
            <a:r>
              <a:rPr lang="es-EC" sz="1760">
                <a:solidFill>
                  <a:srgbClr val="7F7F7F"/>
                </a:solidFill>
              </a:rPr>
              <a:t>El curso se enfoca en los principios de aprendizaje del adulto, es de tipo constructivista  centrada  en las experiencias de los  participantes, ellos serán el  sujeto  activo  del proceso de aprendizaje, y en la que todos aprendemos de todos, sea por la formación, experiencia y el desempeño de la asistencia técnica en territorio, como también para mantener coherencia con los principios de la formación de adultos. Para el estudio se encuentran la línea elementos conceptuales, instrumentos, herramientas, un documento central acompañados por otros complementarios, presentaciones de videos y Powerpoint, así como, cabe destacar que el curso se presenta en un conjunto de  fundamentos y contexto  histórico  de la ruralidad ecuatoriana.  Al final se presenta una bibliografía para estudios complementarios si son requeridos por los participantes.</a:t>
            </a:r>
          </a:p>
          <a:p>
            <a:pPr marL="342900" indent="-342900" algn="just">
              <a:lnSpc>
                <a:spcPct val="80000"/>
              </a:lnSpc>
              <a:spcBef>
                <a:spcPts val="352"/>
              </a:spcBef>
            </a:pPr>
            <a:endParaRPr lang="es-EC" sz="1760">
              <a:solidFill>
                <a:srgbClr val="7F7F7F"/>
              </a:solidFill>
            </a:endParaRPr>
          </a:p>
          <a:p>
            <a:pPr marL="0" indent="0" algn="just">
              <a:lnSpc>
                <a:spcPct val="80000"/>
              </a:lnSpc>
              <a:spcBef>
                <a:spcPts val="352"/>
              </a:spcBef>
              <a:buClr>
                <a:srgbClr val="7F7F7F"/>
              </a:buClr>
            </a:pPr>
            <a:r>
              <a:rPr lang="es-EC" sz="1760">
                <a:solidFill>
                  <a:srgbClr val="7F7F7F"/>
                </a:solidFill>
              </a:rPr>
              <a:t>El trabajo activo, en la construcción del conocimiento y habilidades de cada participante, es clave, son enriquecidas en los foros con la participación del grupo. El trabajo central y final es la elaboración de un programa de curso  orientado a productores para el mejoramiento agropecuario en el territorio.</a:t>
            </a:r>
          </a:p>
          <a:p>
            <a:pPr marL="342900" indent="-342900" algn="just">
              <a:lnSpc>
                <a:spcPct val="80000"/>
              </a:lnSpc>
              <a:spcBef>
                <a:spcPts val="352"/>
              </a:spcBef>
              <a:buClr>
                <a:srgbClr val="7F7F7F"/>
              </a:buClr>
            </a:pPr>
            <a:r>
              <a:rPr lang="es-EC" sz="1760">
                <a:solidFill>
                  <a:srgbClr val="7F7F7F"/>
                </a:solidFill>
              </a:rPr>
              <a:t> </a:t>
            </a:r>
          </a:p>
          <a:p>
            <a:pPr marL="342900" indent="-231140" algn="l">
              <a:lnSpc>
                <a:spcPct val="80000"/>
              </a:lnSpc>
              <a:spcBef>
                <a:spcPts val="352"/>
              </a:spcBef>
              <a:buSzPts val="1760"/>
            </a:pPr>
            <a:endParaRPr lang="es-EC" sz="1760" dirty="0"/>
          </a:p>
        </p:txBody>
      </p:sp>
      <p:pic>
        <p:nvPicPr>
          <p:cNvPr id="12" name="Google Shape;233;p41" descr="http://static9.depositphotos.com/1441191/1201/v/950/depositphotos_12017284-Bee-drawing-with-pencil.jpg">
            <a:hlinkClick r:id="rId6"/>
            <a:extLst>
              <a:ext uri="{FF2B5EF4-FFF2-40B4-BE49-F238E27FC236}">
                <a16:creationId xmlns:a16="http://schemas.microsoft.com/office/drawing/2014/main" id="{777DEA06-74E7-19F8-EC41-C496A82A6191}"/>
              </a:ext>
            </a:extLst>
          </p:cNvPr>
          <p:cNvPicPr preferRelativeResize="0"/>
          <p:nvPr/>
        </p:nvPicPr>
        <p:blipFill rotWithShape="1">
          <a:blip r:embed="rId7">
            <a:alphaModFix/>
          </a:blip>
          <a:srcRect/>
          <a:stretch/>
        </p:blipFill>
        <p:spPr>
          <a:xfrm>
            <a:off x="285720" y="5154122"/>
            <a:ext cx="1744800" cy="1071600"/>
          </a:xfrm>
          <a:prstGeom prst="rect">
            <a:avLst/>
          </a:prstGeom>
          <a:noFill/>
          <a:ln>
            <a:noFill/>
          </a:ln>
        </p:spPr>
      </p:pic>
      <p:sp>
        <p:nvSpPr>
          <p:cNvPr id="13" name="Google Shape;232;p41">
            <a:extLst>
              <a:ext uri="{FF2B5EF4-FFF2-40B4-BE49-F238E27FC236}">
                <a16:creationId xmlns:a16="http://schemas.microsoft.com/office/drawing/2014/main" id="{078568C5-9056-0A95-AB47-A23EF778B352}"/>
              </a:ext>
            </a:extLst>
          </p:cNvPr>
          <p:cNvSpPr/>
          <p:nvPr/>
        </p:nvSpPr>
        <p:spPr>
          <a:xfrm>
            <a:off x="10380667" y="5354756"/>
            <a:ext cx="714300" cy="285900"/>
          </a:xfrm>
          <a:prstGeom prst="rightArrow">
            <a:avLst>
              <a:gd name="adj1" fmla="val 50000"/>
              <a:gd name="adj2" fmla="val 50000"/>
            </a:avLst>
          </a:prstGeom>
          <a:gradFill>
            <a:gsLst>
              <a:gs pos="0">
                <a:srgbClr val="FCFCEF"/>
              </a:gs>
              <a:gs pos="40000">
                <a:srgbClr val="FDFAE8"/>
              </a:gs>
              <a:gs pos="100000">
                <a:srgbClr val="767467"/>
              </a:gs>
            </a:gsLst>
            <a:path path="circle">
              <a:fillToRect l="50000" t="50000" r="50000" b="50000"/>
            </a:path>
            <a:tileRect/>
          </a:grad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97639197"/>
      </p:ext>
    </p:extLst>
  </p:cSld>
  <p:clrMapOvr>
    <a:overrideClrMapping bg1="lt1" tx1="dk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2" name="Google Shape;238;p42">
            <a:extLst>
              <a:ext uri="{FF2B5EF4-FFF2-40B4-BE49-F238E27FC236}">
                <a16:creationId xmlns:a16="http://schemas.microsoft.com/office/drawing/2014/main" id="{78DFF5A1-95D6-C461-A9F8-0EBCE5F2893F}"/>
              </a:ext>
            </a:extLst>
          </p:cNvPr>
          <p:cNvSpPr txBox="1">
            <a:spLocks noGrp="1"/>
          </p:cNvSpPr>
          <p:nvPr>
            <p:ph type="subTitle" idx="1"/>
          </p:nvPr>
        </p:nvSpPr>
        <p:spPr>
          <a:xfrm>
            <a:off x="1754257" y="1500174"/>
            <a:ext cx="8072400" cy="41385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Font typeface="Arial"/>
              <a:buNone/>
            </a:pPr>
            <a:r>
              <a:rPr lang="es" sz="1760" b="1" i="0" u="none" strike="noStrike" cap="none" dirty="0">
                <a:solidFill>
                  <a:schemeClr val="dk1"/>
                </a:solidFill>
                <a:latin typeface="Arial"/>
                <a:ea typeface="Arial"/>
                <a:cs typeface="Arial"/>
                <a:sym typeface="Arial"/>
              </a:rPr>
              <a:t>Desde el panel de control podrá</a:t>
            </a:r>
            <a:r>
              <a:rPr lang="es" sz="1760" b="0" i="0" u="none" strike="noStrike" cap="none" dirty="0">
                <a:solidFill>
                  <a:schemeClr val="dk1"/>
                </a:solidFill>
                <a:latin typeface="Arial"/>
                <a:ea typeface="Arial"/>
                <a:cs typeface="Arial"/>
                <a:sym typeface="Arial"/>
              </a:rPr>
              <a:t>:</a:t>
            </a:r>
            <a:endParaRPr dirty="0"/>
          </a:p>
          <a:p>
            <a:pPr marL="0" marR="0" lvl="0" indent="0" algn="l" rtl="0">
              <a:lnSpc>
                <a:spcPct val="80000"/>
              </a:lnSpc>
              <a:spcBef>
                <a:spcPts val="0"/>
              </a:spcBef>
              <a:spcAft>
                <a:spcPts val="0"/>
              </a:spcAft>
              <a:buClr>
                <a:schemeClr val="dk1"/>
              </a:buClr>
              <a:buFont typeface="Arial"/>
              <a:buNone/>
            </a:pPr>
            <a:br>
              <a:rPr lang="es" sz="1760" b="0" i="0" u="none" strike="noStrike" cap="none" dirty="0">
                <a:solidFill>
                  <a:schemeClr val="dk1"/>
                </a:solidFill>
                <a:latin typeface="Arial"/>
                <a:ea typeface="Arial"/>
                <a:cs typeface="Arial"/>
                <a:sym typeface="Arial"/>
              </a:rPr>
            </a:br>
            <a:r>
              <a:rPr lang="es" sz="1760" b="0" i="0" u="none" strike="noStrike" cap="none" dirty="0">
                <a:solidFill>
                  <a:schemeClr val="dk1"/>
                </a:solidFill>
                <a:latin typeface="Arial"/>
                <a:ea typeface="Arial"/>
                <a:cs typeface="Arial"/>
                <a:sym typeface="Arial"/>
              </a:rPr>
              <a:t> </a:t>
            </a:r>
            <a:r>
              <a:rPr lang="es" sz="1760" b="0" i="0" u="none" strike="noStrike" cap="none" dirty="0">
                <a:solidFill>
                  <a:srgbClr val="7F7F7F"/>
                </a:solidFill>
                <a:latin typeface="Arial"/>
                <a:ea typeface="Arial"/>
                <a:cs typeface="Arial"/>
                <a:sym typeface="Arial"/>
              </a:rPr>
              <a:t>- Descargarse el siguiente tema del curso.</a:t>
            </a:r>
            <a:br>
              <a:rPr lang="es" sz="1760" b="0" i="0" u="none" strike="noStrike" cap="none" dirty="0">
                <a:solidFill>
                  <a:srgbClr val="7F7F7F"/>
                </a:solidFill>
                <a:latin typeface="Arial"/>
                <a:ea typeface="Arial"/>
                <a:cs typeface="Arial"/>
                <a:sym typeface="Arial"/>
              </a:rPr>
            </a:br>
            <a:r>
              <a:rPr lang="es" sz="1760" b="0" i="0" u="none" strike="noStrike" cap="none" dirty="0">
                <a:solidFill>
                  <a:srgbClr val="7F7F7F"/>
                </a:solidFill>
                <a:latin typeface="Arial"/>
                <a:ea typeface="Arial"/>
                <a:cs typeface="Arial"/>
                <a:sym typeface="Arial"/>
              </a:rPr>
              <a:t> - Realizar consultas al tutor.</a:t>
            </a:r>
            <a:endParaRPr dirty="0"/>
          </a:p>
          <a:p>
            <a:pPr marL="0" marR="0" lvl="0" indent="0" algn="l" rtl="0">
              <a:lnSpc>
                <a:spcPct val="80000"/>
              </a:lnSpc>
              <a:spcBef>
                <a:spcPts val="0"/>
              </a:spcBef>
              <a:spcAft>
                <a:spcPts val="0"/>
              </a:spcAft>
              <a:buClr>
                <a:srgbClr val="7F7F7F"/>
              </a:buClr>
              <a:buSzPts val="1760"/>
              <a:buFont typeface="Arial"/>
              <a:buChar char="-"/>
            </a:pPr>
            <a:r>
              <a:rPr lang="es" sz="1760" b="0" i="0" u="none" strike="noStrike" cap="none" dirty="0">
                <a:solidFill>
                  <a:srgbClr val="7F7F7F"/>
                </a:solidFill>
                <a:latin typeface="Arial"/>
                <a:ea typeface="Arial"/>
                <a:cs typeface="Arial"/>
                <a:sym typeface="Arial"/>
              </a:rPr>
              <a:t>  Participar en los foros, videoconferencias, chats, cafetería, etc. </a:t>
            </a:r>
            <a:endParaRPr dirty="0"/>
          </a:p>
          <a:p>
            <a:pPr marL="0" marR="0" lvl="0" indent="0" algn="l" rtl="0">
              <a:lnSpc>
                <a:spcPct val="80000"/>
              </a:lnSpc>
              <a:spcBef>
                <a:spcPts val="0"/>
              </a:spcBef>
              <a:spcAft>
                <a:spcPts val="0"/>
              </a:spcAft>
              <a:buClr>
                <a:srgbClr val="7F7F7F"/>
              </a:buClr>
              <a:buSzPts val="1760"/>
              <a:buFont typeface="Arial"/>
              <a:buChar char="-"/>
            </a:pPr>
            <a:r>
              <a:rPr lang="es" sz="1760" b="0" i="0" u="none" strike="noStrike" cap="none" dirty="0">
                <a:solidFill>
                  <a:srgbClr val="7F7F7F"/>
                </a:solidFill>
                <a:latin typeface="Arial"/>
                <a:ea typeface="Arial"/>
                <a:cs typeface="Arial"/>
                <a:sym typeface="Arial"/>
              </a:rPr>
              <a:t>  Subir las tareas y/o actividades </a:t>
            </a:r>
            <a:br>
              <a:rPr lang="es" sz="1760" b="0" i="0" u="none" strike="noStrike" cap="none" dirty="0">
                <a:solidFill>
                  <a:srgbClr val="7F7F7F"/>
                </a:solidFill>
                <a:latin typeface="Arial"/>
                <a:ea typeface="Arial"/>
                <a:cs typeface="Arial"/>
                <a:sym typeface="Arial"/>
              </a:rPr>
            </a:br>
            <a:r>
              <a:rPr lang="es" sz="1760" b="0" i="0" u="none" strike="noStrike" cap="none" dirty="0">
                <a:solidFill>
                  <a:srgbClr val="7F7F7F"/>
                </a:solidFill>
                <a:latin typeface="Arial"/>
                <a:ea typeface="Arial"/>
                <a:cs typeface="Arial"/>
                <a:sym typeface="Arial"/>
              </a:rPr>
              <a:t> - Realizar las evaluaciones .</a:t>
            </a:r>
            <a:br>
              <a:rPr lang="es" sz="1760" b="0" i="0" u="none" strike="noStrike" cap="none" dirty="0">
                <a:solidFill>
                  <a:srgbClr val="7F7F7F"/>
                </a:solidFill>
                <a:latin typeface="Arial"/>
                <a:ea typeface="Arial"/>
                <a:cs typeface="Arial"/>
                <a:sym typeface="Arial"/>
              </a:rPr>
            </a:br>
            <a:r>
              <a:rPr lang="es" sz="1760" b="0" i="0" u="none" strike="noStrike" cap="none" dirty="0">
                <a:solidFill>
                  <a:srgbClr val="7F7F7F"/>
                </a:solidFill>
                <a:latin typeface="Arial"/>
                <a:ea typeface="Arial"/>
                <a:cs typeface="Arial"/>
                <a:sym typeface="Arial"/>
              </a:rPr>
              <a:t> - Realizar el  trabajo final.</a:t>
            </a:r>
            <a:br>
              <a:rPr lang="es" sz="1760" b="0" i="0" u="none" strike="noStrike" cap="none" dirty="0">
                <a:solidFill>
                  <a:srgbClr val="7F7F7F"/>
                </a:solidFill>
                <a:latin typeface="Arial"/>
                <a:ea typeface="Arial"/>
                <a:cs typeface="Arial"/>
                <a:sym typeface="Arial"/>
              </a:rPr>
            </a:br>
            <a:r>
              <a:rPr lang="es" sz="1760" b="0" i="0" u="none" strike="noStrike" cap="none" dirty="0">
                <a:solidFill>
                  <a:srgbClr val="7F7F7F"/>
                </a:solidFill>
                <a:latin typeface="Arial"/>
                <a:ea typeface="Arial"/>
                <a:cs typeface="Arial"/>
                <a:sym typeface="Arial"/>
              </a:rPr>
              <a:t> - Revisar  sus datos personales.</a:t>
            </a:r>
            <a:br>
              <a:rPr lang="es" sz="1760" b="0" i="0" u="none" strike="noStrike" cap="none" dirty="0">
                <a:solidFill>
                  <a:srgbClr val="7F7F7F"/>
                </a:solidFill>
                <a:latin typeface="Arial"/>
                <a:ea typeface="Arial"/>
                <a:cs typeface="Arial"/>
                <a:sym typeface="Arial"/>
              </a:rPr>
            </a:br>
            <a:r>
              <a:rPr lang="es" sz="1760" b="0" i="0" u="none" strike="noStrike" cap="none" dirty="0">
                <a:solidFill>
                  <a:srgbClr val="7F7F7F"/>
                </a:solidFill>
                <a:latin typeface="Arial"/>
                <a:ea typeface="Arial"/>
                <a:cs typeface="Arial"/>
                <a:sym typeface="Arial"/>
              </a:rPr>
              <a:t> - Llevar un control total de sus cursos.</a:t>
            </a:r>
            <a:br>
              <a:rPr lang="es" sz="1760" b="0" i="0" u="none" strike="noStrike" cap="none" dirty="0">
                <a:solidFill>
                  <a:srgbClr val="7F7F7F"/>
                </a:solidFill>
                <a:latin typeface="Arial"/>
                <a:ea typeface="Arial"/>
                <a:cs typeface="Arial"/>
                <a:sym typeface="Arial"/>
              </a:rPr>
            </a:br>
            <a:br>
              <a:rPr lang="es" sz="1760" b="0" i="0" u="none" strike="noStrike" cap="none" dirty="0">
                <a:solidFill>
                  <a:srgbClr val="7F7F7F"/>
                </a:solidFill>
                <a:latin typeface="Arial"/>
                <a:ea typeface="Arial"/>
                <a:cs typeface="Arial"/>
                <a:sym typeface="Arial"/>
              </a:rPr>
            </a:br>
            <a:r>
              <a:rPr lang="es" sz="1760" b="1" i="0" u="none" strike="noStrike" cap="none" dirty="0">
                <a:solidFill>
                  <a:schemeClr val="dk1"/>
                </a:solidFill>
                <a:latin typeface="Arial"/>
                <a:ea typeface="Arial"/>
                <a:cs typeface="Arial"/>
                <a:sym typeface="Arial"/>
              </a:rPr>
              <a:t>Tareas y/o actividades </a:t>
            </a:r>
            <a:br>
              <a:rPr lang="es" sz="1760" b="0" i="0" u="none" strike="noStrike" cap="none" dirty="0">
                <a:solidFill>
                  <a:srgbClr val="7F7F7F"/>
                </a:solidFill>
                <a:latin typeface="Arial"/>
                <a:ea typeface="Arial"/>
                <a:cs typeface="Arial"/>
                <a:sym typeface="Arial"/>
              </a:rPr>
            </a:br>
            <a:r>
              <a:rPr lang="es" sz="1760" b="0" i="0" u="none" strike="noStrike" cap="none" dirty="0">
                <a:solidFill>
                  <a:srgbClr val="7F7F7F"/>
                </a:solidFill>
                <a:latin typeface="Arial"/>
                <a:ea typeface="Arial"/>
                <a:cs typeface="Arial"/>
                <a:sym typeface="Arial"/>
              </a:rPr>
              <a:t>Cada tema del curso está acompañado de una tarea y/o actividad para evaluar los conocimientos adquiridos hasta el momento.</a:t>
            </a:r>
            <a:endParaRPr dirty="0"/>
          </a:p>
          <a:p>
            <a:pPr marL="0" marR="0" lvl="0" indent="0" algn="l" rtl="0">
              <a:lnSpc>
                <a:spcPct val="80000"/>
              </a:lnSpc>
              <a:spcBef>
                <a:spcPts val="0"/>
              </a:spcBef>
              <a:spcAft>
                <a:spcPts val="0"/>
              </a:spcAft>
              <a:buClr>
                <a:srgbClr val="7F7F7F"/>
              </a:buClr>
              <a:buFont typeface="Arial"/>
              <a:buNone/>
            </a:pPr>
            <a:br>
              <a:rPr lang="es" sz="1760" b="0" i="0" u="none" strike="noStrike" cap="none" dirty="0">
                <a:solidFill>
                  <a:srgbClr val="7F7F7F"/>
                </a:solidFill>
                <a:latin typeface="Arial"/>
                <a:ea typeface="Arial"/>
                <a:cs typeface="Arial"/>
                <a:sym typeface="Arial"/>
              </a:rPr>
            </a:br>
            <a:r>
              <a:rPr lang="es" sz="1760" b="0" i="0" u="none" strike="noStrike" cap="none" dirty="0">
                <a:solidFill>
                  <a:srgbClr val="7F7F7F"/>
                </a:solidFill>
                <a:latin typeface="Arial"/>
                <a:ea typeface="Arial"/>
                <a:cs typeface="Arial"/>
                <a:sym typeface="Arial"/>
              </a:rPr>
              <a:t>Al final del curso deberá  presentar un trabajo final para mostrar que ha cubierto los objetivos marcados. </a:t>
            </a:r>
            <a:endParaRPr dirty="0"/>
          </a:p>
          <a:p>
            <a:pPr marL="0" marR="0" lvl="0" indent="0" algn="ctr" rtl="0">
              <a:lnSpc>
                <a:spcPct val="80000"/>
              </a:lnSpc>
              <a:spcBef>
                <a:spcPts val="352"/>
              </a:spcBef>
              <a:spcAft>
                <a:spcPts val="0"/>
              </a:spcAft>
              <a:buClr>
                <a:srgbClr val="888888"/>
              </a:buClr>
              <a:buFont typeface="Arial"/>
              <a:buNone/>
            </a:pPr>
            <a:endParaRPr sz="176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853517937"/>
      </p:ext>
    </p:extLst>
  </p:cSld>
  <p:clrMapOvr>
    <a:overrideClrMapping bg1="lt1" tx1="dk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2" name="Google Shape;243;p43">
            <a:extLst>
              <a:ext uri="{FF2B5EF4-FFF2-40B4-BE49-F238E27FC236}">
                <a16:creationId xmlns:a16="http://schemas.microsoft.com/office/drawing/2014/main" id="{A81B6D39-2687-4FB5-18BB-4062CE1298CB}"/>
              </a:ext>
            </a:extLst>
          </p:cNvPr>
          <p:cNvSpPr txBox="1">
            <a:spLocks/>
          </p:cNvSpPr>
          <p:nvPr/>
        </p:nvSpPr>
        <p:spPr>
          <a:xfrm>
            <a:off x="1836465" y="1285860"/>
            <a:ext cx="8229600" cy="582600"/>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s-EC" sz="3200" b="1"/>
              <a:t>Contenido del Curso</a:t>
            </a:r>
          </a:p>
        </p:txBody>
      </p:sp>
      <p:pic>
        <p:nvPicPr>
          <p:cNvPr id="3" name="Google Shape;247;p43" descr="https://ninoinfantil.files.wordpress.com/2014/04/gift-animado-abeja-010.gif">
            <a:extLst>
              <a:ext uri="{FF2B5EF4-FFF2-40B4-BE49-F238E27FC236}">
                <a16:creationId xmlns:a16="http://schemas.microsoft.com/office/drawing/2014/main" id="{F10ECA0A-F392-81F0-F7D7-AB2C8AF6D444}"/>
              </a:ext>
            </a:extLst>
          </p:cNvPr>
          <p:cNvPicPr preferRelativeResize="0"/>
          <p:nvPr/>
        </p:nvPicPr>
        <p:blipFill rotWithShape="1">
          <a:blip r:embed="rId6">
            <a:alphaModFix/>
          </a:blip>
          <a:srcRect/>
          <a:stretch/>
        </p:blipFill>
        <p:spPr>
          <a:xfrm>
            <a:off x="1836465" y="1986598"/>
            <a:ext cx="1000200" cy="857400"/>
          </a:xfrm>
          <a:prstGeom prst="rect">
            <a:avLst/>
          </a:prstGeom>
          <a:noFill/>
          <a:ln>
            <a:noFill/>
          </a:ln>
        </p:spPr>
      </p:pic>
      <p:sp>
        <p:nvSpPr>
          <p:cNvPr id="4" name="Google Shape;244;p43">
            <a:extLst>
              <a:ext uri="{FF2B5EF4-FFF2-40B4-BE49-F238E27FC236}">
                <a16:creationId xmlns:a16="http://schemas.microsoft.com/office/drawing/2014/main" id="{4B5BE889-0DEC-5CAF-7202-B39AB2617A07}"/>
              </a:ext>
            </a:extLst>
          </p:cNvPr>
          <p:cNvSpPr txBox="1"/>
          <p:nvPr/>
        </p:nvSpPr>
        <p:spPr>
          <a:xfrm>
            <a:off x="1991217" y="2071678"/>
            <a:ext cx="7929600" cy="8925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 sz="2800" b="1" i="0" u="none" strike="noStrike" cap="none" dirty="0">
                <a:solidFill>
                  <a:schemeClr val="dk1"/>
                </a:solidFill>
                <a:latin typeface="Calibri"/>
                <a:ea typeface="Calibri"/>
                <a:cs typeface="Calibri"/>
                <a:sym typeface="Calibri"/>
              </a:rPr>
              <a:t>UNIDAD  UNO </a:t>
            </a:r>
            <a:endParaRPr dirty="0"/>
          </a:p>
          <a:p>
            <a:pPr marL="0" marR="0" lvl="0" indent="0" algn="ctr" rtl="0">
              <a:spcBef>
                <a:spcPts val="0"/>
              </a:spcBef>
              <a:spcAft>
                <a:spcPts val="0"/>
              </a:spcAft>
              <a:buNone/>
            </a:pPr>
            <a:r>
              <a:rPr lang="es" sz="2400" b="1" i="0" u="none" strike="noStrike" cap="none" dirty="0">
                <a:solidFill>
                  <a:schemeClr val="dk1"/>
                </a:solidFill>
                <a:latin typeface="Calibri"/>
                <a:ea typeface="Calibri"/>
                <a:cs typeface="Calibri"/>
                <a:sym typeface="Calibri"/>
              </a:rPr>
              <a:t>Introducción a la Apicultura </a:t>
            </a:r>
            <a:endParaRPr sz="2400" b="1" i="0" u="none" strike="noStrike" cap="none" dirty="0">
              <a:solidFill>
                <a:schemeClr val="dk1"/>
              </a:solidFill>
              <a:latin typeface="Calibri"/>
              <a:ea typeface="Calibri"/>
              <a:cs typeface="Calibri"/>
              <a:sym typeface="Calibri"/>
            </a:endParaRPr>
          </a:p>
        </p:txBody>
      </p:sp>
      <p:pic>
        <p:nvPicPr>
          <p:cNvPr id="5" name="Google Shape;246;p43">
            <a:extLst>
              <a:ext uri="{FF2B5EF4-FFF2-40B4-BE49-F238E27FC236}">
                <a16:creationId xmlns:a16="http://schemas.microsoft.com/office/drawing/2014/main" id="{777F1CDC-8B11-4902-477B-59C503EB6A42}"/>
              </a:ext>
            </a:extLst>
          </p:cNvPr>
          <p:cNvPicPr preferRelativeResize="0">
            <a:picLocks/>
          </p:cNvPicPr>
          <p:nvPr/>
        </p:nvPicPr>
        <p:blipFill rotWithShape="1">
          <a:blip r:embed="rId7">
            <a:alphaModFix/>
          </a:blip>
          <a:srcRect/>
          <a:stretch/>
        </p:blipFill>
        <p:spPr>
          <a:xfrm>
            <a:off x="2163314" y="3071810"/>
            <a:ext cx="7858200" cy="2980800"/>
          </a:xfrm>
          <a:prstGeom prst="rect">
            <a:avLst/>
          </a:prstGeom>
          <a:noFill/>
          <a:ln>
            <a:noFill/>
          </a:ln>
        </p:spPr>
      </p:pic>
    </p:spTree>
    <p:extLst>
      <p:ext uri="{BB962C8B-B14F-4D97-AF65-F5344CB8AC3E}">
        <p14:creationId xmlns:p14="http://schemas.microsoft.com/office/powerpoint/2010/main" val="3596790660"/>
      </p:ext>
    </p:extLst>
  </p:cSld>
  <p:clrMapOvr>
    <a:overrideClrMapping bg1="lt1" tx1="dk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2" name="Google Shape;252;p44">
            <a:extLst>
              <a:ext uri="{FF2B5EF4-FFF2-40B4-BE49-F238E27FC236}">
                <a16:creationId xmlns:a16="http://schemas.microsoft.com/office/drawing/2014/main" id="{8F142B50-5070-25B0-5907-E5F7C77B4454}"/>
              </a:ext>
            </a:extLst>
          </p:cNvPr>
          <p:cNvSpPr txBox="1">
            <a:spLocks/>
          </p:cNvSpPr>
          <p:nvPr/>
        </p:nvSpPr>
        <p:spPr>
          <a:xfrm>
            <a:off x="2413240" y="1214422"/>
            <a:ext cx="8229600" cy="8574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s-EC" sz="2880" b="1"/>
              <a:t>UNIDAD DOS</a:t>
            </a:r>
            <a:br>
              <a:rPr lang="es-EC" sz="2880" b="1"/>
            </a:br>
            <a:r>
              <a:rPr lang="es-EC" sz="2880" b="1"/>
              <a:t>Normas Internacionales del MIC</a:t>
            </a:r>
            <a:endParaRPr lang="es-EC" sz="2880" b="1" dirty="0"/>
          </a:p>
        </p:txBody>
      </p:sp>
      <p:pic>
        <p:nvPicPr>
          <p:cNvPr id="3" name="Google Shape;255;p44" descr="http://www.gifmania.com/Gif-Animados-Animales/Imagenes-Insectos/Abejas/Abeja-Llevando-Una-Flor-55058.gif">
            <a:extLst>
              <a:ext uri="{FF2B5EF4-FFF2-40B4-BE49-F238E27FC236}">
                <a16:creationId xmlns:a16="http://schemas.microsoft.com/office/drawing/2014/main" id="{B22AF2C2-7086-36DD-0235-673741392B2D}"/>
              </a:ext>
            </a:extLst>
          </p:cNvPr>
          <p:cNvPicPr preferRelativeResize="0"/>
          <p:nvPr/>
        </p:nvPicPr>
        <p:blipFill rotWithShape="1">
          <a:blip r:embed="rId6">
            <a:alphaModFix/>
          </a:blip>
          <a:srcRect/>
          <a:stretch/>
        </p:blipFill>
        <p:spPr>
          <a:xfrm>
            <a:off x="1910104" y="1142984"/>
            <a:ext cx="1071600" cy="857400"/>
          </a:xfrm>
          <a:prstGeom prst="rect">
            <a:avLst/>
          </a:prstGeom>
          <a:noFill/>
          <a:ln>
            <a:noFill/>
          </a:ln>
        </p:spPr>
      </p:pic>
      <p:pic>
        <p:nvPicPr>
          <p:cNvPr id="4" name="Google Shape;253;p44">
            <a:extLst>
              <a:ext uri="{FF2B5EF4-FFF2-40B4-BE49-F238E27FC236}">
                <a16:creationId xmlns:a16="http://schemas.microsoft.com/office/drawing/2014/main" id="{5A14A61F-CA75-5793-9941-C51B120BBC2A}"/>
              </a:ext>
            </a:extLst>
          </p:cNvPr>
          <p:cNvPicPr preferRelativeResize="0">
            <a:picLocks/>
          </p:cNvPicPr>
          <p:nvPr/>
        </p:nvPicPr>
        <p:blipFill rotWithShape="1">
          <a:blip r:embed="rId7">
            <a:alphaModFix/>
          </a:blip>
          <a:stretch/>
        </p:blipFill>
        <p:spPr>
          <a:xfrm>
            <a:off x="2288638" y="2071823"/>
            <a:ext cx="7886700" cy="3943350"/>
          </a:xfrm>
          <a:prstGeom prst="rect">
            <a:avLst/>
          </a:prstGeom>
          <a:noFill/>
          <a:ln>
            <a:noFill/>
          </a:ln>
        </p:spPr>
      </p:pic>
    </p:spTree>
    <p:extLst>
      <p:ext uri="{BB962C8B-B14F-4D97-AF65-F5344CB8AC3E}">
        <p14:creationId xmlns:p14="http://schemas.microsoft.com/office/powerpoint/2010/main" val="1618057050"/>
      </p:ext>
    </p:extLst>
  </p:cSld>
  <p:clrMapOvr>
    <a:overrideClrMapping bg1="lt1" tx1="dk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20" name="Google Shape;120;p4"/>
          <p:cNvSpPr txBox="1"/>
          <p:nvPr/>
        </p:nvSpPr>
        <p:spPr>
          <a:xfrm>
            <a:off x="349220" y="6364538"/>
            <a:ext cx="4361535"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ES" sz="1400" b="0" i="0" u="none" strike="noStrike" cap="none" dirty="0">
                <a:solidFill>
                  <a:srgbClr val="000000"/>
                </a:solidFill>
                <a:latin typeface="Arial"/>
                <a:ea typeface="Arial"/>
                <a:cs typeface="Arial"/>
                <a:sym typeface="Arial"/>
              </a:rPr>
              <a:t>Agencia de Regulación y  Control Fito y Zoosanitario </a:t>
            </a:r>
            <a:endParaRPr sz="1400" b="0" i="0" u="none" strike="noStrike" cap="none" dirty="0">
              <a:solidFill>
                <a:srgbClr val="000000"/>
              </a:solidFill>
              <a:latin typeface="Arial"/>
              <a:ea typeface="Arial"/>
              <a:cs typeface="Arial"/>
              <a:sym typeface="Arial"/>
            </a:endParaRPr>
          </a:p>
        </p:txBody>
      </p:sp>
      <p:pic>
        <p:nvPicPr>
          <p:cNvPr id="121" name="Google Shape;121;p4"/>
          <p:cNvPicPr preferRelativeResize="0"/>
          <p:nvPr/>
        </p:nvPicPr>
        <p:blipFill rotWithShape="1">
          <a:blip r:embed="rId4">
            <a:alphaModFix/>
          </a:blip>
          <a:srcRect/>
          <a:stretch/>
        </p:blipFill>
        <p:spPr>
          <a:xfrm>
            <a:off x="0" y="260867"/>
            <a:ext cx="938801" cy="865926"/>
          </a:xfrm>
          <a:prstGeom prst="rect">
            <a:avLst/>
          </a:prstGeom>
          <a:noFill/>
          <a:ln>
            <a:noFill/>
          </a:ln>
        </p:spPr>
      </p:pic>
      <p:pic>
        <p:nvPicPr>
          <p:cNvPr id="122" name="Google Shape;122;p4"/>
          <p:cNvPicPr preferRelativeResize="0"/>
          <p:nvPr/>
        </p:nvPicPr>
        <p:blipFill rotWithShape="1">
          <a:blip r:embed="rId5">
            <a:alphaModFix/>
          </a:blip>
          <a:srcRect/>
          <a:stretch/>
        </p:blipFill>
        <p:spPr>
          <a:xfrm>
            <a:off x="9143999" y="5911750"/>
            <a:ext cx="2913933" cy="757899"/>
          </a:xfrm>
          <a:prstGeom prst="rect">
            <a:avLst/>
          </a:prstGeom>
          <a:noFill/>
          <a:ln>
            <a:noFill/>
          </a:ln>
        </p:spPr>
      </p:pic>
      <p:sp>
        <p:nvSpPr>
          <p:cNvPr id="2" name="Google Shape;260;p45">
            <a:extLst>
              <a:ext uri="{FF2B5EF4-FFF2-40B4-BE49-F238E27FC236}">
                <a16:creationId xmlns:a16="http://schemas.microsoft.com/office/drawing/2014/main" id="{67142DD1-BE09-A794-9FD8-C42F5AA7C119}"/>
              </a:ext>
            </a:extLst>
          </p:cNvPr>
          <p:cNvSpPr txBox="1">
            <a:spLocks/>
          </p:cNvSpPr>
          <p:nvPr/>
        </p:nvSpPr>
        <p:spPr>
          <a:xfrm>
            <a:off x="2327733" y="1714488"/>
            <a:ext cx="8229600" cy="7143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s-EC" sz="2880" b="1"/>
              <a:t>UNIDAD TRES</a:t>
            </a:r>
            <a:br>
              <a:rPr lang="es-EC" sz="2880" b="1"/>
            </a:br>
            <a:r>
              <a:rPr lang="es-EC" sz="2880" b="1"/>
              <a:t>Anatomía  y Nutrición </a:t>
            </a:r>
            <a:endParaRPr lang="es-EC" sz="2880" b="1" dirty="0"/>
          </a:p>
        </p:txBody>
      </p:sp>
      <p:pic>
        <p:nvPicPr>
          <p:cNvPr id="3" name="Google Shape;263;p45" descr="http://duendecrispin.com/gif/abejas-miel/gift-animado-abeja-008.gif">
            <a:extLst>
              <a:ext uri="{FF2B5EF4-FFF2-40B4-BE49-F238E27FC236}">
                <a16:creationId xmlns:a16="http://schemas.microsoft.com/office/drawing/2014/main" id="{0A3146A4-66CC-E1F1-56B4-A90077FD3122}"/>
              </a:ext>
            </a:extLst>
          </p:cNvPr>
          <p:cNvPicPr preferRelativeResize="0"/>
          <p:nvPr/>
        </p:nvPicPr>
        <p:blipFill rotWithShape="1">
          <a:blip r:embed="rId6">
            <a:alphaModFix/>
          </a:blip>
          <a:srcRect/>
          <a:stretch/>
        </p:blipFill>
        <p:spPr>
          <a:xfrm>
            <a:off x="2391702" y="1571612"/>
            <a:ext cx="1000200" cy="800100"/>
          </a:xfrm>
          <a:prstGeom prst="rect">
            <a:avLst/>
          </a:prstGeom>
          <a:noFill/>
          <a:ln>
            <a:noFill/>
          </a:ln>
        </p:spPr>
      </p:pic>
      <p:pic>
        <p:nvPicPr>
          <p:cNvPr id="4" name="Google Shape;261;p45">
            <a:extLst>
              <a:ext uri="{FF2B5EF4-FFF2-40B4-BE49-F238E27FC236}">
                <a16:creationId xmlns:a16="http://schemas.microsoft.com/office/drawing/2014/main" id="{550D7D7B-CFC8-57DF-2495-268639FD3348}"/>
              </a:ext>
            </a:extLst>
          </p:cNvPr>
          <p:cNvPicPr preferRelativeResize="0">
            <a:picLocks/>
          </p:cNvPicPr>
          <p:nvPr/>
        </p:nvPicPr>
        <p:blipFill rotWithShape="1">
          <a:blip r:embed="rId7">
            <a:alphaModFix/>
          </a:blip>
          <a:stretch/>
        </p:blipFill>
        <p:spPr>
          <a:xfrm>
            <a:off x="2316774" y="2528124"/>
            <a:ext cx="7886700" cy="3312107"/>
          </a:xfrm>
          <a:prstGeom prst="rect">
            <a:avLst/>
          </a:prstGeom>
          <a:noFill/>
          <a:ln>
            <a:noFill/>
          </a:ln>
        </p:spPr>
      </p:pic>
      <p:sp>
        <p:nvSpPr>
          <p:cNvPr id="5" name="Google Shape;262;p45">
            <a:extLst>
              <a:ext uri="{FF2B5EF4-FFF2-40B4-BE49-F238E27FC236}">
                <a16:creationId xmlns:a16="http://schemas.microsoft.com/office/drawing/2014/main" id="{3AF92E46-3CCE-97C2-CD60-49F60C314A73}"/>
              </a:ext>
            </a:extLst>
          </p:cNvPr>
          <p:cNvSpPr/>
          <p:nvPr/>
        </p:nvSpPr>
        <p:spPr>
          <a:xfrm>
            <a:off x="11044044" y="5413227"/>
            <a:ext cx="642900" cy="357300"/>
          </a:xfrm>
          <a:prstGeom prst="rightArrow">
            <a:avLst>
              <a:gd name="adj1" fmla="val 50000"/>
              <a:gd name="adj2" fmla="val 50000"/>
            </a:avLst>
          </a:prstGeom>
          <a:gradFill>
            <a:gsLst>
              <a:gs pos="0">
                <a:srgbClr val="BABABA"/>
              </a:gs>
              <a:gs pos="35000">
                <a:srgbClr val="CFCFCF"/>
              </a:gs>
              <a:gs pos="100000">
                <a:srgbClr val="EDEDED"/>
              </a:gs>
            </a:gsLst>
            <a:lin ang="16200000" scaled="0"/>
          </a:grad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22058647"/>
      </p:ext>
    </p:extLst>
  </p:cSld>
  <p:clrMapOvr>
    <a:overrideClrMapping bg1="lt1" tx1="dk1" bg2="dk2" tx2="lt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607</TotalTime>
  <Words>935</Words>
  <Application>Microsoft Office PowerPoint</Application>
  <PresentationFormat>Panorámica</PresentationFormat>
  <Paragraphs>81</Paragraphs>
  <Slides>14</Slides>
  <Notes>13</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Calibri</vt:lpstr>
      <vt:lpstr>Tema de Office</vt:lpstr>
      <vt:lpstr>Presentación de PowerPoint</vt:lpstr>
      <vt:lpstr>Objetivo general</vt:lpstr>
      <vt:lpstr>Presentación de PowerPoint</vt:lpstr>
      <vt:lpstr> Políticas del curso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Carlos Chiriboga</cp:lastModifiedBy>
  <cp:revision>9</cp:revision>
  <dcterms:created xsi:type="dcterms:W3CDTF">2021-05-27T23:45:58Z</dcterms:created>
  <dcterms:modified xsi:type="dcterms:W3CDTF">2023-03-29T15:37:38Z</dcterms:modified>
</cp:coreProperties>
</file>