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6" r:id="rId10"/>
    <p:sldId id="265" r:id="rId11"/>
    <p:sldId id="270" r:id="rId12"/>
    <p:sldId id="271" r:id="rId13"/>
    <p:sldId id="272" r:id="rId14"/>
    <p:sldId id="273" r:id="rId15"/>
    <p:sldId id="26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awsKjK8RKxT64gYUN/kHXQ2g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9" autoAdjust="0"/>
  </p:normalViewPr>
  <p:slideViewPr>
    <p:cSldViewPr snapToGrid="0">
      <p:cViewPr>
        <p:scale>
          <a:sx n="75" d="100"/>
          <a:sy n="75" d="100"/>
        </p:scale>
        <p:origin x="27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92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77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83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02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451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PORTADA2: CAMBIAR FOTOGRAFÍA DE FONDO PARA NUEVAS PRESENTACIONES</a:t>
            </a:r>
            <a:endParaRPr/>
          </a:p>
        </p:txBody>
      </p:sp>
      <p:sp>
        <p:nvSpPr>
          <p:cNvPr id="94" name="Google Shape;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88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629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46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2" name="Google Shape;11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27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503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09916" y="157798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 Agricultura y Ganadería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11141" y="1869993"/>
            <a:ext cx="1076971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Agricultura y Ganadería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Temática a impartir</a:t>
            </a:r>
            <a:endParaRPr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ACDC06-7A9D-6D88-E845-560E75B38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12543"/>
              </p:ext>
            </p:extLst>
          </p:nvPr>
        </p:nvGraphicFramePr>
        <p:xfrm>
          <a:off x="2117677" y="1148048"/>
          <a:ext cx="7956646" cy="547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525">
                  <a:extLst>
                    <a:ext uri="{9D8B030D-6E8A-4147-A177-3AD203B41FA5}">
                      <a16:colId xmlns:a16="http://schemas.microsoft.com/office/drawing/2014/main" val="3162562951"/>
                    </a:ext>
                  </a:extLst>
                </a:gridCol>
                <a:gridCol w="2025525">
                  <a:extLst>
                    <a:ext uri="{9D8B030D-6E8A-4147-A177-3AD203B41FA5}">
                      <a16:colId xmlns:a16="http://schemas.microsoft.com/office/drawing/2014/main" val="2293925063"/>
                    </a:ext>
                  </a:extLst>
                </a:gridCol>
                <a:gridCol w="3905596">
                  <a:extLst>
                    <a:ext uri="{9D8B030D-6E8A-4147-A177-3AD203B41FA5}">
                      <a16:colId xmlns:a16="http://schemas.microsoft.com/office/drawing/2014/main" val="3879628920"/>
                    </a:ext>
                  </a:extLst>
                </a:gridCol>
              </a:tblGrid>
              <a:tr h="288358"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Temas / Módulos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Subtemas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379816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Módulo 1. </a:t>
                      </a:r>
                    </a:p>
                    <a:p>
                      <a:r>
                        <a:rPr lang="es-EC" sz="1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Obtención de la Semilla o Material Vegetativo de propagación</a:t>
                      </a:r>
                      <a:endParaRPr lang="es-EC" sz="1400" b="1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1.1. Criterios de selección de la semilla</a:t>
                      </a:r>
                    </a:p>
                    <a:p>
                      <a:pPr algn="just"/>
                      <a:r>
                        <a:rPr lang="es-EC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1.2. Descripción y selección del árbol semillero y árbol plus </a:t>
                      </a:r>
                    </a:p>
                    <a:p>
                      <a:pPr algn="just"/>
                      <a:r>
                        <a:rPr lang="es-EC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1.4. Obtención / recolección de la semilla </a:t>
                      </a:r>
                    </a:p>
                    <a:p>
                      <a:pPr algn="just"/>
                      <a:r>
                        <a:rPr lang="es-EC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1.5. Manipulación de frutos y almacenamiento de las semillas </a:t>
                      </a:r>
                    </a:p>
                    <a:p>
                      <a:pPr algn="just"/>
                      <a:r>
                        <a:rPr lang="es-EC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1.6. Beneficiado de la semilla y tratamientos pregerminativos 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14248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2.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Viveros Forestales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2.1. Establecimiento del vivero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2.2. Distribución de áreas del vivero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2.3. Manejo del vivero forestal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2.4. Tipo de producción / multiplicación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2.5. Proceso de multiplicación de plantas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39027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3.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Planificación de una Plantación Forestal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3.1. Objetivo de la plantación forestal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3.2. Cronograma de actividades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3.3. Selección del sitio a plantar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3.4. Elección de la especie forestal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3.5. Levantamiento planimétrico del sitio a forestar o reforestar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24531"/>
                  </a:ext>
                </a:extLst>
              </a:tr>
            </a:tbl>
          </a:graphicData>
        </a:graphic>
      </p:graphicFrame>
      <p:pic>
        <p:nvPicPr>
          <p:cNvPr id="8" name="Gráfico 7" descr="Semillas">
            <a:extLst>
              <a:ext uri="{FF2B5EF4-FFF2-40B4-BE49-F238E27FC236}">
                <a16:creationId xmlns:a16="http://schemas.microsoft.com/office/drawing/2014/main" id="{26616580-621C-8D90-8E7E-68D43C0C9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8081" y="1349836"/>
            <a:ext cx="1689440" cy="1689440"/>
          </a:xfrm>
          <a:prstGeom prst="rect">
            <a:avLst/>
          </a:prstGeom>
        </p:spPr>
      </p:pic>
      <p:pic>
        <p:nvPicPr>
          <p:cNvPr id="9" name="Gráfico 8" descr="Planta">
            <a:extLst>
              <a:ext uri="{FF2B5EF4-FFF2-40B4-BE49-F238E27FC236}">
                <a16:creationId xmlns:a16="http://schemas.microsoft.com/office/drawing/2014/main" id="{6791564B-E1D5-4BB8-F551-9DC0C6170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28081" y="3089497"/>
            <a:ext cx="1689440" cy="1689440"/>
          </a:xfrm>
          <a:prstGeom prst="rect">
            <a:avLst/>
          </a:prstGeom>
        </p:spPr>
      </p:pic>
      <p:pic>
        <p:nvPicPr>
          <p:cNvPr id="13" name="Gráfico 12" descr="Lista de comprobación RTL">
            <a:extLst>
              <a:ext uri="{FF2B5EF4-FFF2-40B4-BE49-F238E27FC236}">
                <a16:creationId xmlns:a16="http://schemas.microsoft.com/office/drawing/2014/main" id="{06CC8AC5-9AE0-28E3-E7AD-6E811E0D0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28081" y="4896702"/>
            <a:ext cx="1689440" cy="16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0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Temática a impartir</a:t>
            </a:r>
            <a:endParaRPr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ACDC06-7A9D-6D88-E845-560E75B38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99667"/>
              </p:ext>
            </p:extLst>
          </p:nvPr>
        </p:nvGraphicFramePr>
        <p:xfrm>
          <a:off x="2117677" y="1148048"/>
          <a:ext cx="7956646" cy="547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525">
                  <a:extLst>
                    <a:ext uri="{9D8B030D-6E8A-4147-A177-3AD203B41FA5}">
                      <a16:colId xmlns:a16="http://schemas.microsoft.com/office/drawing/2014/main" val="3162562951"/>
                    </a:ext>
                  </a:extLst>
                </a:gridCol>
                <a:gridCol w="2025525">
                  <a:extLst>
                    <a:ext uri="{9D8B030D-6E8A-4147-A177-3AD203B41FA5}">
                      <a16:colId xmlns:a16="http://schemas.microsoft.com/office/drawing/2014/main" val="2293925063"/>
                    </a:ext>
                  </a:extLst>
                </a:gridCol>
                <a:gridCol w="3905596">
                  <a:extLst>
                    <a:ext uri="{9D8B030D-6E8A-4147-A177-3AD203B41FA5}">
                      <a16:colId xmlns:a16="http://schemas.microsoft.com/office/drawing/2014/main" val="3879628920"/>
                    </a:ext>
                  </a:extLst>
                </a:gridCol>
              </a:tblGrid>
              <a:tr h="288358"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Temas / Módulos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Subtemas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379816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4.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Manejo silvicultural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4.1. Manejo integrado de plagas (MIP)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4.2 Control de plagas y enfermedades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4.3. Control integrado de malezas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4.4. Podas / Raleos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4.5. Corta o cosecha forestal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4.6. Seguridad en las labores silviculturales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14248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5.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Procedimiento y normativa para el aprovechamiento final 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5.1. Inventario de la plantación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5.2. Programas de corta (formato SPF/MAG)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39027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6.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Educación financiera aplicada al manejo silvicultural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6.1. Planificación financiera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6.2. Elaboración de Presupuesto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6.3. Cronograma valorado de actividades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24531"/>
                  </a:ext>
                </a:extLst>
              </a:tr>
            </a:tbl>
          </a:graphicData>
        </a:graphic>
      </p:graphicFrame>
      <p:pic>
        <p:nvPicPr>
          <p:cNvPr id="8" name="Gráfico 7" descr="Escena de bosque">
            <a:extLst>
              <a:ext uri="{FF2B5EF4-FFF2-40B4-BE49-F238E27FC236}">
                <a16:creationId xmlns:a16="http://schemas.microsoft.com/office/drawing/2014/main" id="{26616580-621C-8D90-8E7E-68D43C0C9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28081" y="1349836"/>
            <a:ext cx="1689440" cy="1689440"/>
          </a:xfrm>
          <a:prstGeom prst="rect">
            <a:avLst/>
          </a:prstGeom>
        </p:spPr>
      </p:pic>
      <p:pic>
        <p:nvPicPr>
          <p:cNvPr id="9" name="Gráfico 8" descr="Martillo de juez">
            <a:extLst>
              <a:ext uri="{FF2B5EF4-FFF2-40B4-BE49-F238E27FC236}">
                <a16:creationId xmlns:a16="http://schemas.microsoft.com/office/drawing/2014/main" id="{6791564B-E1D5-4BB8-F551-9DC0C6170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28081" y="3089497"/>
            <a:ext cx="1689440" cy="1689440"/>
          </a:xfrm>
          <a:prstGeom prst="rect">
            <a:avLst/>
          </a:prstGeom>
        </p:spPr>
      </p:pic>
      <p:pic>
        <p:nvPicPr>
          <p:cNvPr id="13" name="Gráfico 12" descr="Crecimiento empresarial">
            <a:extLst>
              <a:ext uri="{FF2B5EF4-FFF2-40B4-BE49-F238E27FC236}">
                <a16:creationId xmlns:a16="http://schemas.microsoft.com/office/drawing/2014/main" id="{06CC8AC5-9AE0-28E3-E7AD-6E811E0D0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28081" y="4896702"/>
            <a:ext cx="1689440" cy="16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Temática a impartir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4083F2-68B3-3839-9670-291522020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14328"/>
              </p:ext>
            </p:extLst>
          </p:nvPr>
        </p:nvGraphicFramePr>
        <p:xfrm>
          <a:off x="2117677" y="1144893"/>
          <a:ext cx="7956646" cy="3748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525">
                  <a:extLst>
                    <a:ext uri="{9D8B030D-6E8A-4147-A177-3AD203B41FA5}">
                      <a16:colId xmlns:a16="http://schemas.microsoft.com/office/drawing/2014/main" val="3162562951"/>
                    </a:ext>
                  </a:extLst>
                </a:gridCol>
                <a:gridCol w="2025525">
                  <a:extLst>
                    <a:ext uri="{9D8B030D-6E8A-4147-A177-3AD203B41FA5}">
                      <a16:colId xmlns:a16="http://schemas.microsoft.com/office/drawing/2014/main" val="2293925063"/>
                    </a:ext>
                  </a:extLst>
                </a:gridCol>
                <a:gridCol w="3905596">
                  <a:extLst>
                    <a:ext uri="{9D8B030D-6E8A-4147-A177-3AD203B41FA5}">
                      <a16:colId xmlns:a16="http://schemas.microsoft.com/office/drawing/2014/main" val="3879628920"/>
                    </a:ext>
                  </a:extLst>
                </a:gridCol>
              </a:tblGrid>
              <a:tr h="288358">
                <a:tc>
                  <a:txBody>
                    <a:bodyPr/>
                    <a:lstStyle/>
                    <a:p>
                      <a:pPr algn="ctr"/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Temas / Módulos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Subtemas</a:t>
                      </a:r>
                      <a:endParaRPr lang="es-EC" sz="14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379816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7.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Protección del Medio Ambiente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7.1. Definición de Medio Ambiente - Ecosistema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7.2. Qué es el Cambio climático?; Qué lo ocasiona?; Efectos del Cambio climático.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7.3. Servicios ambientales que ofrece los bosques y las plantaciones forestales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7.4. Las Buenas Prácticas Forestales, para reducir el impacto ambiental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39027"/>
                  </a:ext>
                </a:extLst>
              </a:tr>
              <a:tr h="1730148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marL="66222" marR="662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8.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Prevención de incendios forestales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8.1. Qué es el Fuego? Cómo se genera?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8.2. Qué son los Incendios Forestales? Causas y efectos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8.2. Concientización sobre el uso del fuego como práctica agrícola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8.2. Medidas para la prevención y mitigación de incendios forestales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24531"/>
                  </a:ext>
                </a:extLst>
              </a:tr>
            </a:tbl>
          </a:graphicData>
        </a:graphic>
      </p:graphicFrame>
      <p:pic>
        <p:nvPicPr>
          <p:cNvPr id="3" name="Gráfico 2" descr="Imagen de colina">
            <a:extLst>
              <a:ext uri="{FF2B5EF4-FFF2-40B4-BE49-F238E27FC236}">
                <a16:creationId xmlns:a16="http://schemas.microsoft.com/office/drawing/2014/main" id="{965770CE-F1CD-51BD-0976-0963E8EB7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28081" y="1346681"/>
            <a:ext cx="1689440" cy="1689440"/>
          </a:xfrm>
          <a:prstGeom prst="rect">
            <a:avLst/>
          </a:prstGeom>
        </p:spPr>
      </p:pic>
      <p:pic>
        <p:nvPicPr>
          <p:cNvPr id="4" name="Gráfico 3" descr="Fuego">
            <a:extLst>
              <a:ext uri="{FF2B5EF4-FFF2-40B4-BE49-F238E27FC236}">
                <a16:creationId xmlns:a16="http://schemas.microsoft.com/office/drawing/2014/main" id="{134B73DE-1C27-FC3D-A111-D2C340C71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28081" y="3086342"/>
            <a:ext cx="1689440" cy="16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9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dirty="0">
                <a:solidFill>
                  <a:srgbClr val="FFFFFF"/>
                </a:solidFill>
              </a:rPr>
              <a:t>Desarrollo del módulo</a:t>
            </a:r>
            <a:endParaRPr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6C766F9-81F4-4C18-3E72-CC1B6606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62737"/>
              </p:ext>
            </p:extLst>
          </p:nvPr>
        </p:nvGraphicFramePr>
        <p:xfrm>
          <a:off x="1023836" y="1364776"/>
          <a:ext cx="9771543" cy="429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3889">
                  <a:extLst>
                    <a:ext uri="{9D8B030D-6E8A-4147-A177-3AD203B41FA5}">
                      <a16:colId xmlns:a16="http://schemas.microsoft.com/office/drawing/2014/main" val="3248279376"/>
                    </a:ext>
                  </a:extLst>
                </a:gridCol>
                <a:gridCol w="4940490">
                  <a:extLst>
                    <a:ext uri="{9D8B030D-6E8A-4147-A177-3AD203B41FA5}">
                      <a16:colId xmlns:a16="http://schemas.microsoft.com/office/drawing/2014/main" val="4096476232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1600831400"/>
                    </a:ext>
                  </a:extLst>
                </a:gridCol>
              </a:tblGrid>
              <a:tr h="341194"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Fase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Descripción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Tiempo de ejecución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53419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Introducción al tema y presentación del capacitador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Reflexión sobre la importancia del tema a tratar.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Experiencia y conocimiento del capacitador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5 minutos 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máximo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30263"/>
                  </a:ext>
                </a:extLst>
              </a:tr>
              <a:tr h="59037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Exposición del temática programada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El expositor impartirá sus conocimientos relacionados al tema programado.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La exposición será en tiempo real, la cual será grabada y subida a la plataforma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endParaRPr lang="es-EC" sz="18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 a 2 horas máximo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417272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Foro de consultas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El capacitador decidirá si las consultas se hacen durante la exposición o al final de la misma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30 minutos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498918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Evaluación de aprendizaje.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Culminadas las videoconferencias se realizará una evaluación cono actividad complementaria.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457200" algn="l"/>
                        </a:tabLst>
                      </a:pPr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El participante descargara el cuestionario de la plataforma SEAL.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48 horas para subir el cuestionario a la plataforma SEAL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6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5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dirty="0">
                <a:solidFill>
                  <a:srgbClr val="FFFFFF"/>
                </a:solidFill>
              </a:rPr>
              <a:t>Desarrollo</a:t>
            </a: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del curso</a:t>
            </a:r>
            <a:endParaRPr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6C766F9-81F4-4C18-3E72-CC1B6606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12415"/>
              </p:ext>
            </p:extLst>
          </p:nvPr>
        </p:nvGraphicFramePr>
        <p:xfrm>
          <a:off x="1269242" y="1132762"/>
          <a:ext cx="9812740" cy="53994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7474">
                  <a:extLst>
                    <a:ext uri="{9D8B030D-6E8A-4147-A177-3AD203B41FA5}">
                      <a16:colId xmlns:a16="http://schemas.microsoft.com/office/drawing/2014/main" val="3248279376"/>
                    </a:ext>
                  </a:extLst>
                </a:gridCol>
                <a:gridCol w="2838735">
                  <a:extLst>
                    <a:ext uri="{9D8B030D-6E8A-4147-A177-3AD203B41FA5}">
                      <a16:colId xmlns:a16="http://schemas.microsoft.com/office/drawing/2014/main" val="4096476232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2093736015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val="1185953887"/>
                    </a:ext>
                  </a:extLst>
                </a:gridCol>
              </a:tblGrid>
              <a:tr h="46402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/ Actividad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Capacitador / Responsable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Fecha de la capacitación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1" i="0" u="none" strike="noStrike" cap="none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Horario</a:t>
                      </a:r>
                      <a:endParaRPr lang="es-EC" sz="1400" b="1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53419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Módulo 1. </a:t>
                      </a:r>
                    </a:p>
                    <a:p>
                      <a:r>
                        <a:rPr lang="es-EC" sz="1400" b="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cs typeface="Microsoft Tai Le" panose="020B0502040204020203" pitchFamily="34" charset="0"/>
                        </a:rPr>
                        <a:t>Obtención de la Semilla</a:t>
                      </a:r>
                      <a:endParaRPr lang="es-EC" sz="1400" b="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Times New Roman" panose="02020603050405020304" pitchFamily="18" charset="0"/>
                        <a:cs typeface="Microsoft Tai Le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Paulo Bustamante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07/11/2023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17:00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30263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2.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Viveros Forestales</a:t>
                      </a: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Paulo Bustamante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09/11/2023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17:00</a:t>
                      </a:r>
                      <a:endParaRPr kumimoji="0" lang="es-EC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69299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3.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Planificación de una Plantación Forestal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Manuel Lojan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14/11/2023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17:00</a:t>
                      </a:r>
                      <a:endParaRPr kumimoji="0" lang="es-EC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079562"/>
                  </a:ext>
                </a:extLst>
              </a:tr>
              <a:tr h="51578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4.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Manejo silvicultural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Manuel Lojan (Silvicultura)</a:t>
                      </a:r>
                    </a:p>
                    <a:p>
                      <a:pPr algn="ctr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Juan Romero (MIP) 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16/11/2023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17:00</a:t>
                      </a:r>
                      <a:endParaRPr kumimoji="0" lang="es-EC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860728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5.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Procedimiento y normativa para el aprovechamiento final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Carlos Pacheco (Inv. For.)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Fabian Falquez (PC)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21/11/2023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17:00</a:t>
                      </a:r>
                      <a:endParaRPr kumimoji="0" lang="es-EC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358514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6.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Educación financiera aplicada al manejo silvicultural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Ing., Juan Romero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23/11/2023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17:00</a:t>
                      </a:r>
                      <a:endParaRPr kumimoji="0" lang="es-EC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498918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7.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Protección del Medio Ambiente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Rubén Dilorenzo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28/11/2023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15:00 a 16:00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537267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Módulo 8. </a:t>
                      </a:r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Prevención de incendios forestales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Ing. Pablo Triviño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s-EC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16:00 a 17:00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63512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Práctica Final de Campo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Responsables de las ECF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30/11/2023</a:t>
                      </a:r>
                    </a:p>
                    <a:p>
                      <a:pPr algn="l"/>
                      <a:r>
                        <a:rPr lang="es-EC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01/12/2023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C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A coordinar con el responsable de la ECF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53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85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2907094" y="1686439"/>
            <a:ext cx="6498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2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Ministerio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28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Agricultura y Ganadería</a:t>
            </a:r>
            <a:endParaRPr sz="28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DD69439-9EA3-0134-9CA8-95A200FD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940" y="0"/>
            <a:ext cx="11170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370" y="-1"/>
            <a:ext cx="122073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2627922" y="762002"/>
            <a:ext cx="8984335" cy="5890847"/>
          </a:xfrm>
          <a:prstGeom prst="rec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740482" y="2322657"/>
            <a:ext cx="682359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0" i="0" u="none" strike="noStrike" cap="none" dirty="0">
                <a:solidFill>
                  <a:srgbClr val="008985"/>
                </a:solidFill>
                <a:latin typeface="Arial"/>
                <a:ea typeface="Arial"/>
                <a:cs typeface="Arial"/>
                <a:sym typeface="Arial"/>
              </a:rPr>
              <a:t>Presentación del Curso Virtual de Escuela de Campo Forestal- ECF</a:t>
            </a:r>
            <a:endParaRPr sz="1400" b="0" i="0" u="none" strike="noStrike" cap="none" dirty="0">
              <a:solidFill>
                <a:srgbClr val="0089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74090" y="928077"/>
            <a:ext cx="24663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Agricultura y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Ganadería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uan Romero\Desktop\DGSRF\CAPACITACIONES\Taller Mejoramiento Genetico 1\foto\20150805_160618.jpg">
            <a:extLst>
              <a:ext uri="{FF2B5EF4-FFF2-40B4-BE49-F238E27FC236}">
                <a16:creationId xmlns:a16="http://schemas.microsoft.com/office/drawing/2014/main" id="{27555BA4-D4A3-DD0E-3258-E50C7BFE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514"/>
            <a:ext cx="4717143" cy="68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6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253523" y="1826788"/>
            <a:ext cx="67075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MX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Qué es o Qué son las Escuelas de Campo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 son las ECF</a:t>
            </a:r>
            <a:endParaRPr dirty="0"/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257B4284-66F9-4B43-50E9-FBBBC2E4A6E9}"/>
              </a:ext>
            </a:extLst>
          </p:cNvPr>
          <p:cNvSpPr txBox="1"/>
          <p:nvPr/>
        </p:nvSpPr>
        <p:spPr>
          <a:xfrm>
            <a:off x="1060312" y="1215248"/>
            <a:ext cx="928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Las escuelas de campo son una estrategia que permite convocar o reunir a productores*, con la finalidad de impartir conocimientos técnicos; mediante el proceso de aprendizaje llamado </a:t>
            </a:r>
            <a:r>
              <a:rPr lang="es-MX" sz="2000" b="1" i="1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Aprender Haciendo. </a:t>
            </a:r>
            <a:endParaRPr lang="es-EC" sz="2000" dirty="0">
              <a:solidFill>
                <a:schemeClr val="tx2">
                  <a:lumMod val="25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F9D803-84DF-F0D5-31D6-17BBB6EE5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2126" y="2691829"/>
            <a:ext cx="7042244" cy="3233408"/>
          </a:xfrm>
          <a:prstGeom prst="rect">
            <a:avLst/>
          </a:prstGeom>
        </p:spPr>
      </p:pic>
      <p:sp>
        <p:nvSpPr>
          <p:cNvPr id="6" name="1 CuadroTexto">
            <a:extLst>
              <a:ext uri="{FF2B5EF4-FFF2-40B4-BE49-F238E27FC236}">
                <a16:creationId xmlns:a16="http://schemas.microsoft.com/office/drawing/2014/main" id="{242C3B6B-06B5-66FB-4C9D-7C0F365BEE44}"/>
              </a:ext>
            </a:extLst>
          </p:cNvPr>
          <p:cNvSpPr txBox="1"/>
          <p:nvPr/>
        </p:nvSpPr>
        <p:spPr>
          <a:xfrm>
            <a:off x="752376" y="2691829"/>
            <a:ext cx="3805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El Facilitador - Extensionista a cargo de la ECA, </a:t>
            </a:r>
            <a:r>
              <a:rPr lang="es-EC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brinda asesoría o asistencia técnica a los productores, con base a un intercambio de conocimiento y experiencia con el productor de la tierra, a fin de solventar cualquier inquietud o problemática que ocurra en la plantación o cultivo.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iniciaron las ECF</a:t>
            </a:r>
            <a:endParaRPr dirty="0"/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242C3B6B-06B5-66FB-4C9D-7C0F365BEE44}"/>
              </a:ext>
            </a:extLst>
          </p:cNvPr>
          <p:cNvSpPr txBox="1"/>
          <p:nvPr/>
        </p:nvSpPr>
        <p:spPr>
          <a:xfrm>
            <a:off x="875206" y="1367997"/>
            <a:ext cx="1008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Las ECAs se aplicaron inicialmente en Asia, en la década de 1980, dirigido a los productores del arroz. Hoy en día, las ECA se están poniendo en práctica en más de 90 países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927B04C8-AC79-7224-9A44-F7920FC522A8}"/>
              </a:ext>
            </a:extLst>
          </p:cNvPr>
          <p:cNvSpPr txBox="1"/>
          <p:nvPr/>
        </p:nvSpPr>
        <p:spPr>
          <a:xfrm>
            <a:off x="875206" y="2637233"/>
            <a:ext cx="10083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El en país, la Subsecretaría de Producción Forestal (SPF), implementó las ECAs en el 2022, a través de un programa piloto, en el que se establecieron 6 ECF y se logro capacitar a 107 productores de las provincias de: Esmeraldas, Los Ríos, Cotopaxi, Cañar y Orellana.</a:t>
            </a:r>
          </a:p>
          <a:p>
            <a:pPr lvl="0"/>
            <a:endParaRPr lang="es-MX" sz="2000" dirty="0">
              <a:solidFill>
                <a:schemeClr val="tx2">
                  <a:lumMod val="25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lvl="0"/>
            <a:r>
              <a:rPr lang="es-MX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Para el año 2023, se planificó dos ciclos de capacitaciones: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Ciclo I: de Abril a Julio; 19 escuelas presenciales y una virtual; se logró capacitar a 414 productores, de 15 provincias.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Ciclo II: de Septiembre a Diciembre; 13 escuelas presenciales y </a:t>
            </a:r>
            <a:r>
              <a:rPr lang="es-EC" sz="2000" u="sng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una virtual</a:t>
            </a:r>
            <a:r>
              <a:rPr lang="es-EC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; se están capacitando 252, de 13 provincias.</a:t>
            </a:r>
          </a:p>
        </p:txBody>
      </p:sp>
    </p:spTree>
    <p:extLst>
      <p:ext uri="{BB962C8B-B14F-4D97-AF65-F5344CB8AC3E}">
        <p14:creationId xmlns:p14="http://schemas.microsoft.com/office/powerpoint/2010/main" val="22853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5384799" y="1826788"/>
            <a:ext cx="557627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MX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Descripción del curso virtual de la ECF 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4" name="Picture 6" descr="Curso Virtual 50 Horas en SG-SST">
            <a:extLst>
              <a:ext uri="{FF2B5EF4-FFF2-40B4-BE49-F238E27FC236}">
                <a16:creationId xmlns:a16="http://schemas.microsoft.com/office/drawing/2014/main" id="{89D63473-04B7-09DC-BA17-053546712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/>
          <a:stretch/>
        </p:blipFill>
        <p:spPr bwMode="auto">
          <a:xfrm>
            <a:off x="0" y="435428"/>
            <a:ext cx="5077991" cy="59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5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 y Alcance del curso</a:t>
            </a:r>
            <a:endParaRPr dirty="0"/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242C3B6B-06B5-66FB-4C9D-7C0F365BEE44}"/>
              </a:ext>
            </a:extLst>
          </p:cNvPr>
          <p:cNvSpPr txBox="1"/>
          <p:nvPr/>
        </p:nvSpPr>
        <p:spPr>
          <a:xfrm>
            <a:off x="875206" y="1367997"/>
            <a:ext cx="10083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000" b="1" u="sng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OBJETIVO:</a:t>
            </a:r>
            <a:r>
              <a:rPr lang="es-EC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Fortalecer los conocimientos y habilidades sobre el manejo silvicultural de las plantaciones forestales comerciales de manera sostenible y árboles maderables dentro de sistemas agroforestales y silvopastoriles, bajo el lineamiento de las Buenas Prácticas Forestales (BPF), mejorando la productividad y competitividad de los productos maderables (PM) y no maderables (PNM), obtenidos.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5AA5350F-B03B-8AD0-B5C9-232D2EFA3D53}"/>
              </a:ext>
            </a:extLst>
          </p:cNvPr>
          <p:cNvSpPr txBox="1"/>
          <p:nvPr/>
        </p:nvSpPr>
        <p:spPr>
          <a:xfrm>
            <a:off x="875206" y="3540269"/>
            <a:ext cx="1008394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b="1" u="sng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ALCANCE:</a:t>
            </a:r>
            <a:r>
              <a:rPr lang="es-EC" sz="2000" dirty="0">
                <a:solidFill>
                  <a:schemeClr val="tx2">
                    <a:lumMod val="2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Impartir conocimientos a aquellos productores, que se encuentran inscritos en el Proyecto de Dinamización del Sector Productivo Forestal Sostenible (Incentivo forestal) y que adicionalmente requieren la obtención del Certificado Voluntario de Buenas Prácticas Forestales (CVBPF).</a:t>
            </a:r>
          </a:p>
        </p:txBody>
      </p:sp>
    </p:spTree>
    <p:extLst>
      <p:ext uri="{BB962C8B-B14F-4D97-AF65-F5344CB8AC3E}">
        <p14:creationId xmlns:p14="http://schemas.microsoft.com/office/powerpoint/2010/main" val="86953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6821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dirty="0">
                <a:solidFill>
                  <a:srgbClr val="FFFFFF"/>
                </a:solidFill>
              </a:rPr>
              <a:t>Características</a:t>
            </a:r>
            <a:r>
              <a:rPr lang="es-EC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del curso</a:t>
            </a:r>
            <a:endParaRPr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6C766F9-81F4-4C18-3E72-CC1B6606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02566"/>
              </p:ext>
            </p:extLst>
          </p:nvPr>
        </p:nvGraphicFramePr>
        <p:xfrm>
          <a:off x="1708244" y="1473960"/>
          <a:ext cx="8775511" cy="469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5278">
                  <a:extLst>
                    <a:ext uri="{9D8B030D-6E8A-4147-A177-3AD203B41FA5}">
                      <a16:colId xmlns:a16="http://schemas.microsoft.com/office/drawing/2014/main" val="3248279376"/>
                    </a:ext>
                  </a:extLst>
                </a:gridCol>
                <a:gridCol w="6810233">
                  <a:extLst>
                    <a:ext uri="{9D8B030D-6E8A-4147-A177-3AD203B41FA5}">
                      <a16:colId xmlns:a16="http://schemas.microsoft.com/office/drawing/2014/main" val="4096476232"/>
                    </a:ext>
                  </a:extLst>
                </a:gridCol>
              </a:tblGrid>
              <a:tr h="721851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Periodo del Curso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Fecha de inicio: </a:t>
                      </a:r>
                      <a:r>
                        <a:rPr lang="es-EC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06 de noviembre del 2023.</a:t>
                      </a:r>
                    </a:p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Fecha de finalización: </a:t>
                      </a:r>
                      <a:r>
                        <a:rPr lang="es-EC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01 de diciembre del 2023.</a:t>
                      </a:r>
                    </a:p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Fecha Práctica final de campo: </a:t>
                      </a:r>
                      <a:r>
                        <a:rPr lang="es-EC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03 de diciembre del 2023-</a:t>
                      </a:r>
                      <a:endParaRPr lang="es-EC" sz="1600" b="1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53419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Beneficiarios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Productores forestales, agroforestales u organizaciones agropecuarias interesadas en el establecimiento o manejo sostenible de plantaciones forestales comerciales o sistemas agroforestales/silvopastoriles.</a:t>
                      </a:r>
                      <a:endParaRPr lang="es-EC" sz="16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30263"/>
                  </a:ext>
                </a:extLst>
              </a:tr>
              <a:tr h="590378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Temática a impartir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Manejo sostenible de plantaciones forestales y sistemas agroforestales, bajo lineamientos de Buenas Prácticas Forestales (compilados en 8 módulos).</a:t>
                      </a:r>
                      <a:endParaRPr lang="es-EC" sz="16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417272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Modalidad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La capacitación será en modalidad virtual, a través de la plataforma Google Meet, con una práctica de campo que se llevará a cabo de manera presencial en las localidades y fecha establecida para esta actividad .</a:t>
                      </a:r>
                      <a:endParaRPr lang="es-EC" sz="16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498918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Capacitadores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Técnicos de la Subsecretaría de Producción Forestal, con experiencia en el manejo forestal sostenible.</a:t>
                      </a:r>
                      <a:endParaRPr lang="es-EC" sz="16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Microsoft Tai Le" panose="020B0502040204020203" pitchFamily="34" charset="0"/>
                        <a:ea typeface="+mn-ea"/>
                        <a:cs typeface="Microsoft Tai Le" panose="020B0502040204020203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68086"/>
                  </a:ext>
                </a:extLst>
              </a:tr>
              <a:tr h="422525">
                <a:tc>
                  <a:txBody>
                    <a:bodyPr/>
                    <a:lstStyle/>
                    <a:p>
                      <a:pPr algn="l"/>
                      <a:r>
                        <a:rPr lang="es-EC" sz="16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cs typeface="Microsoft Tai Le" panose="020B0502040204020203" pitchFamily="34" charset="0"/>
                          <a:sym typeface="Arial"/>
                        </a:rPr>
                        <a:t>Certificado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Microsoft Tai Le" panose="020B0502040204020203" pitchFamily="34" charset="0"/>
                          <a:ea typeface="+mn-ea"/>
                          <a:cs typeface="Microsoft Tai Le" panose="020B0502040204020203" pitchFamily="34" charset="0"/>
                          <a:sym typeface="Arial"/>
                        </a:rPr>
                        <a:t>Se entregará un certificado de participación a las personas que cumplan un mínimo de 7 de los 8 módulos en total y participen en la práctica final de campo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68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3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alisis y desarrollo">
            <a:extLst>
              <a:ext uri="{FF2B5EF4-FFF2-40B4-BE49-F238E27FC236}">
                <a16:creationId xmlns:a16="http://schemas.microsoft.com/office/drawing/2014/main" id="{04FA51EC-D6C8-E58B-EE73-4DBC8CA7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3" y="2119086"/>
            <a:ext cx="4315317" cy="31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253523" y="1826788"/>
            <a:ext cx="67075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MX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Metodología del curso virtual de la ECF </a:t>
            </a: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483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1324</Words>
  <Application>Microsoft Office PowerPoint</Application>
  <PresentationFormat>Panorámica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Tai Le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Juan Francisco Romero Narvaez</cp:lastModifiedBy>
  <cp:revision>30</cp:revision>
  <dcterms:created xsi:type="dcterms:W3CDTF">2021-05-27T23:45:58Z</dcterms:created>
  <dcterms:modified xsi:type="dcterms:W3CDTF">2023-10-27T18:34:40Z</dcterms:modified>
</cp:coreProperties>
</file>