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9" roundtripDataSignature="AMtx7mgGSDasUh3X1lzlR7vbpA2rnO2S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9027254fb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139027254fb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3941bb54ce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7" name="Google Shape;117;g13941bb54ce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g13941bb54ce_2_0:notes"/>
          <p:cNvSpPr txBox="1"/>
          <p:nvPr>
            <p:ph idx="12" type="sldNum"/>
          </p:nvPr>
        </p:nvSpPr>
        <p:spPr>
          <a:xfrm>
            <a:off x="3884612" y="8685212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9027254f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139027254f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157c6bf64a9_0_162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g157c6bf64a9_0_162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g157c6bf64a9_0_162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g157c6bf64a9_0_162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g157c6bf64a9_0_16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57c6bf64a9_0_2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g157c6bf64a9_0_218"/>
          <p:cNvSpPr txBox="1"/>
          <p:nvPr>
            <p:ph idx="1" type="body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g157c6bf64a9_0_218"/>
          <p:cNvSpPr txBox="1"/>
          <p:nvPr>
            <p:ph idx="2" type="body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g157c6bf64a9_0_21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g157c6bf64a9_0_21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g157c6bf64a9_0_21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57c6bf64a9_0_225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g157c6bf64a9_0_225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1" name="Google Shape;81;g157c6bf64a9_0_225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g157c6bf64a9_0_225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g157c6bf64a9_0_225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57c6bf64a9_0_16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g157c6bf64a9_0_16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g157c6bf64a9_0_168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g157c6bf64a9_0_168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g157c6bf64a9_0_168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57c6bf64a9_0_174"/>
          <p:cNvSpPr txBox="1"/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g157c6bf64a9_0_174"/>
          <p:cNvSpPr txBox="1"/>
          <p:nvPr>
            <p:ph idx="1" type="body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g157c6bf64a9_0_17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g157c6bf64a9_0_17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g157c6bf64a9_0_17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57c6bf64a9_0_18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g157c6bf64a9_0_180"/>
          <p:cNvSpPr txBox="1"/>
          <p:nvPr>
            <p:ph idx="1" type="body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g157c6bf64a9_0_18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g157c6bf64a9_0_18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g157c6bf64a9_0_18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57c6bf64a9_0_186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g157c6bf64a9_0_186"/>
          <p:cNvSpPr/>
          <p:nvPr>
            <p:ph idx="2" type="pic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g157c6bf64a9_0_186"/>
          <p:cNvSpPr txBox="1"/>
          <p:nvPr>
            <p:ph idx="1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3" name="Google Shape;43;g157c6bf64a9_0_18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g157c6bf64a9_0_18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g157c6bf64a9_0_18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57c6bf64a9_0_193"/>
          <p:cNvSpPr txBox="1"/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g157c6bf64a9_0_193"/>
          <p:cNvSpPr txBox="1"/>
          <p:nvPr>
            <p:ph idx="1" type="body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9" name="Google Shape;49;g157c6bf64a9_0_193"/>
          <p:cNvSpPr txBox="1"/>
          <p:nvPr>
            <p:ph idx="2" type="body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0" name="Google Shape;50;g157c6bf64a9_0_19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g157c6bf64a9_0_19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157c6bf64a9_0_19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57c6bf64a9_0_20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157c6bf64a9_0_20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g157c6bf64a9_0_20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57c6bf64a9_0_20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g157c6bf64a9_0_20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g157c6bf64a9_0_20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g157c6bf64a9_0_20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57c6bf64a9_0_209"/>
          <p:cNvSpPr txBox="1"/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g157c6bf64a9_0_209"/>
          <p:cNvSpPr txBox="1"/>
          <p:nvPr>
            <p:ph idx="1" type="body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g157c6bf64a9_0_209"/>
          <p:cNvSpPr txBox="1"/>
          <p:nvPr>
            <p:ph idx="2" type="body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g157c6bf64a9_0_209"/>
          <p:cNvSpPr txBox="1"/>
          <p:nvPr>
            <p:ph idx="3" type="body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g157c6bf64a9_0_209"/>
          <p:cNvSpPr txBox="1"/>
          <p:nvPr>
            <p:ph idx="4" type="body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g157c6bf64a9_0_209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g157c6bf64a9_0_209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g157c6bf64a9_0_209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57c6bf64a9_0_15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g157c6bf64a9_0_15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g157c6bf64a9_0_15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157c6bf64a9_0_15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g157c6bf64a9_0_15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geovanna.amancha@agrocalidad.gob.ec" TargetMode="External"/><Relationship Id="rId4" Type="http://schemas.openxmlformats.org/officeDocument/2006/relationships/hyperlink" Target="mailto:gabriela.llerena.agrocalidad@outlook.com" TargetMode="External"/><Relationship Id="rId5" Type="http://schemas.openxmlformats.org/officeDocument/2006/relationships/hyperlink" Target="mailto:mayra.aguilar.agrocalidad@outlook.com" TargetMode="External"/><Relationship Id="rId6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capacitaciones.agrocalidad.gob.ec/capacitaciones/mod/customcert/view.php?id=6426" TargetMode="External"/><Relationship Id="rId4" Type="http://schemas.openxmlformats.org/officeDocument/2006/relationships/hyperlink" Target="https://capacitaciones.agrocalidad.gob.ec/capacitaciones/mod/quiz/view.php?id=7083" TargetMode="External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795462" y="2551112"/>
            <a:ext cx="9547225" cy="2085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Antimicrobianos en la producción Pecuaria y su implicación en la Salud Pública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792662" y="5283200"/>
            <a:ext cx="23701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0091737" y="4932362"/>
            <a:ext cx="1508125" cy="534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48" y="0"/>
            <a:ext cx="1219208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9027254fb_0_6"/>
          <p:cNvSpPr txBox="1"/>
          <p:nvPr>
            <p:ph type="title"/>
          </p:nvPr>
        </p:nvSpPr>
        <p:spPr>
          <a:xfrm>
            <a:off x="420687" y="158750"/>
            <a:ext cx="10515600" cy="118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4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Lineamientos</a:t>
            </a:r>
            <a:endParaRPr/>
          </a:p>
        </p:txBody>
      </p:sp>
      <p:sp>
        <p:nvSpPr>
          <p:cNvPr id="159" name="Google Shape;159;g139027254fb_0_6"/>
          <p:cNvSpPr txBox="1"/>
          <p:nvPr>
            <p:ph idx="1" type="body"/>
          </p:nvPr>
        </p:nvSpPr>
        <p:spPr>
          <a:xfrm>
            <a:off x="968375" y="2191650"/>
            <a:ext cx="6027900" cy="24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None/>
            </a:pPr>
            <a:r>
              <a:t/>
            </a:r>
            <a:endParaRPr sz="1500"/>
          </a:p>
          <a:p>
            <a:pPr indent="-37465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Char char="•"/>
            </a:pPr>
            <a:r>
              <a:rPr b="1" i="0" lang="en-US" sz="21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Descargo de Responsabilidad</a:t>
            </a:r>
            <a:endParaRPr b="0" i="0" sz="21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•"/>
            </a:pPr>
            <a:r>
              <a:rPr b="0" i="0" lang="en-US" sz="1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Agencia no se responsabiliza de las posibles consecuencias de la aplicación incorrecta, indebida, incompleta de la información presentada en el presente Curso. </a:t>
            </a:r>
            <a:endParaRPr sz="1500"/>
          </a:p>
        </p:txBody>
      </p:sp>
      <p:sp>
        <p:nvSpPr>
          <p:cNvPr id="160" name="Google Shape;160;g139027254fb_0_6"/>
          <p:cNvSpPr txBox="1"/>
          <p:nvPr/>
        </p:nvSpPr>
        <p:spPr>
          <a:xfrm>
            <a:off x="5524500" y="6292850"/>
            <a:ext cx="19398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OMS, 2015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g139027254fb_0_6"/>
          <p:cNvPicPr preferRelativeResize="0"/>
          <p:nvPr/>
        </p:nvPicPr>
        <p:blipFill rotWithShape="1">
          <a:blip r:embed="rId3">
            <a:alphaModFix/>
          </a:blip>
          <a:srcRect b="0" l="17586" r="0" t="12671"/>
          <a:stretch/>
        </p:blipFill>
        <p:spPr>
          <a:xfrm>
            <a:off x="7862887" y="1862137"/>
            <a:ext cx="3752853" cy="298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>
            <p:ph type="title"/>
          </p:nvPr>
        </p:nvSpPr>
        <p:spPr>
          <a:xfrm>
            <a:off x="420687" y="158750"/>
            <a:ext cx="105156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4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Lineamientos</a:t>
            </a:r>
            <a:endParaRPr/>
          </a:p>
        </p:txBody>
      </p:sp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595312" y="1450975"/>
            <a:ext cx="6683375" cy="410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•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</a:t>
            </a:r>
            <a:r>
              <a:rPr b="1" i="1" lang="en-US" sz="2000" u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evaluación final 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será el</a:t>
            </a: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único criterio para la aprobación del curso.</a:t>
            </a:r>
            <a:endParaRPr/>
          </a:p>
          <a:p>
            <a:pPr indent="-3429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•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Cada módulo cuenta con una evaluación de conocimiento que permitirá avanzar al siguiente módulo.</a:t>
            </a:r>
            <a:endParaRPr/>
          </a:p>
          <a:p>
            <a:pPr indent="-3429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•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 el caso de existir dudas sobre el funcionamiento del sistema se deberán enviar respaldos como “impresiones de pantalla” o videos.</a:t>
            </a:r>
            <a:endParaRPr/>
          </a:p>
          <a:p>
            <a:pPr indent="-3429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•"/>
            </a:pP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 solicitudes pueden ser enviadas a los correos: </a:t>
            </a:r>
            <a:r>
              <a:rPr b="0" i="0"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geovanna.amancha@agrocalidad.gob.ec</a:t>
            </a:r>
            <a:r>
              <a:rPr b="0" i="0" lang="en-US" sz="20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; </a:t>
            </a:r>
            <a:r>
              <a:rPr lang="en-US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gabriela.llerena.agrocalidad@outlook.com</a:t>
            </a:r>
            <a:r>
              <a:rPr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; </a:t>
            </a:r>
            <a:r>
              <a:rPr lang="en-US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mayra.aguilar.agrocalidad@outlook.com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9"/>
          <p:cNvSpPr txBox="1"/>
          <p:nvPr/>
        </p:nvSpPr>
        <p:spPr>
          <a:xfrm>
            <a:off x="5524500" y="6292850"/>
            <a:ext cx="1939925" cy="23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OMS, 2015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9"/>
          <p:cNvPicPr preferRelativeResize="0"/>
          <p:nvPr/>
        </p:nvPicPr>
        <p:blipFill rotWithShape="1">
          <a:blip r:embed="rId6">
            <a:alphaModFix/>
          </a:blip>
          <a:srcRect b="0" l="17586" r="0" t="12675"/>
          <a:stretch/>
        </p:blipFill>
        <p:spPr>
          <a:xfrm>
            <a:off x="8208262" y="1635162"/>
            <a:ext cx="3752853" cy="298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/>
          <p:nvPr>
            <p:ph type="title"/>
          </p:nvPr>
        </p:nvSpPr>
        <p:spPr>
          <a:xfrm>
            <a:off x="420687" y="158750"/>
            <a:ext cx="105156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4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Evaluación de los lineamientos</a:t>
            </a:r>
            <a:endParaRPr/>
          </a:p>
        </p:txBody>
      </p:sp>
      <p:sp>
        <p:nvSpPr>
          <p:cNvPr id="175" name="Google Shape;175;p10"/>
          <p:cNvSpPr txBox="1"/>
          <p:nvPr>
            <p:ph idx="1" type="body"/>
          </p:nvPr>
        </p:nvSpPr>
        <p:spPr>
          <a:xfrm>
            <a:off x="733425" y="1935162"/>
            <a:ext cx="6683375" cy="340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•"/>
            </a:pP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Para la evaluación de la introducción el participante tiene </a:t>
            </a: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minutos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para responder al cuestionario.</a:t>
            </a:r>
            <a:endParaRPr/>
          </a:p>
          <a:p>
            <a:pPr indent="-3302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Char char="•"/>
            </a:pP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Cada evaluación 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cuenta con </a:t>
            </a:r>
            <a:r>
              <a:rPr b="1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máximo 3 intentos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que de ser fallidos el curso se dará por </a:t>
            </a:r>
            <a:r>
              <a:rPr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terminado</a:t>
            </a:r>
            <a:r>
              <a:rPr b="0" i="0" lang="en-US" sz="24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pic>
        <p:nvPicPr>
          <p:cNvPr id="176" name="Google Shape;176;p10"/>
          <p:cNvPicPr preferRelativeResize="0"/>
          <p:nvPr/>
        </p:nvPicPr>
        <p:blipFill rotWithShape="1">
          <a:blip r:embed="rId3">
            <a:alphaModFix/>
          </a:blip>
          <a:srcRect b="0" l="17586" r="0" t="12675"/>
          <a:stretch/>
        </p:blipFill>
        <p:spPr>
          <a:xfrm>
            <a:off x="7862887" y="1862137"/>
            <a:ext cx="3752850" cy="298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"/>
          <p:cNvSpPr txBox="1"/>
          <p:nvPr/>
        </p:nvSpPr>
        <p:spPr>
          <a:xfrm>
            <a:off x="1795462" y="3154362"/>
            <a:ext cx="9547225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¡Éxitos en el Curso!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1"/>
          <p:cNvSpPr txBox="1"/>
          <p:nvPr/>
        </p:nvSpPr>
        <p:spPr>
          <a:xfrm>
            <a:off x="4792662" y="5283200"/>
            <a:ext cx="23701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3" name="Google Shape;18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18533" y="0"/>
            <a:ext cx="12365856" cy="695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/>
          <p:nvPr>
            <p:ph type="title"/>
          </p:nvPr>
        </p:nvSpPr>
        <p:spPr>
          <a:xfrm>
            <a:off x="887525" y="188377"/>
            <a:ext cx="10515600" cy="10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Objetivos del </a:t>
            </a:r>
            <a:r>
              <a:rPr b="1" lang="en-US" sz="4800"/>
              <a:t>c</a:t>
            </a:r>
            <a:r>
              <a:rPr b="1" lang="en-US" sz="4800">
                <a:latin typeface="Calibri"/>
                <a:ea typeface="Calibri"/>
                <a:cs typeface="Calibri"/>
                <a:sym typeface="Calibri"/>
              </a:rPr>
              <a:t>urso</a:t>
            </a:r>
            <a:endParaRPr/>
          </a:p>
        </p:txBody>
      </p:sp>
      <p:sp>
        <p:nvSpPr>
          <p:cNvPr id="97" name="Google Shape;97;p6"/>
          <p:cNvSpPr txBox="1"/>
          <p:nvPr>
            <p:ph idx="1" type="body"/>
          </p:nvPr>
        </p:nvSpPr>
        <p:spPr>
          <a:xfrm>
            <a:off x="575550" y="1168575"/>
            <a:ext cx="7249500" cy="48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presente curso tiene los siguientes objetivos:</a:t>
            </a:r>
            <a:endParaRPr/>
          </a:p>
          <a:p>
            <a:pPr indent="-3810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Concientizar sobre el uso correcto de antimicrobianos.</a:t>
            </a:r>
            <a:endParaRPr b="0" i="0" sz="24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Calibri"/>
              <a:buAutoNum type="arabicPeriod"/>
            </a:pP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Difundir las consecuencias del uso incorrecto en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la resistencia</a:t>
            </a: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antimicrobiana.</a:t>
            </a:r>
            <a:endParaRPr b="0" i="0" sz="24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9144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AutoNum type="arabicPeriod"/>
            </a:pP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Receptar retroalimentación constructiva desde la academia, productores pecuarios y representantes de la industria para la construcción de la normativa de vigilancia de la Resistencia Antimicrobiana.</a:t>
            </a:r>
            <a:endParaRPr/>
          </a:p>
        </p:txBody>
      </p:sp>
      <p:sp>
        <p:nvSpPr>
          <p:cNvPr id="98" name="Google Shape;98;p6"/>
          <p:cNvSpPr txBox="1"/>
          <p:nvPr/>
        </p:nvSpPr>
        <p:spPr>
          <a:xfrm>
            <a:off x="5524500" y="6292850"/>
            <a:ext cx="1939925" cy="23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OMS, 2015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05750" y="1670050"/>
            <a:ext cx="3751262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 txBox="1"/>
          <p:nvPr>
            <p:ph type="title"/>
          </p:nvPr>
        </p:nvSpPr>
        <p:spPr>
          <a:xfrm>
            <a:off x="838200" y="105862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4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Descripción</a:t>
            </a:r>
            <a:endParaRPr/>
          </a:p>
        </p:txBody>
      </p:sp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411150" y="1431425"/>
            <a:ext cx="5361300" cy="45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 de Módulos 1-3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Situación Mundial de la RAM</a:t>
            </a:r>
            <a:endParaRPr>
              <a:solidFill>
                <a:srgbClr val="000000"/>
              </a:solidFill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Char char="•"/>
            </a:pPr>
            <a:r>
              <a:rPr lang="en-US" sz="2800">
                <a:latin typeface="Calibri"/>
                <a:ea typeface="Calibri"/>
                <a:cs typeface="Calibri"/>
                <a:sym typeface="Calibri"/>
              </a:rPr>
              <a:t>Situación en Ecuador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Recomendaciones de la OMS.</a:t>
            </a:r>
            <a:endParaRPr/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Char char="•"/>
            </a:pPr>
            <a:r>
              <a:rPr b="0" i="0" lang="en-US" sz="2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Encuesta de Percepción</a:t>
            </a:r>
            <a:endParaRPr/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30950" y="1695800"/>
            <a:ext cx="4965600" cy="2838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4733925" y="6321425"/>
            <a:ext cx="2032000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OMS</a:t>
            </a: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Organización Mundial de la Salud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Resistencia Antimicrobiana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type="title"/>
          </p:nvPr>
        </p:nvSpPr>
        <p:spPr>
          <a:xfrm>
            <a:off x="781050" y="44608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4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/>
          </a:p>
        </p:txBody>
      </p:sp>
      <p:sp>
        <p:nvSpPr>
          <p:cNvPr id="113" name="Google Shape;113;p4"/>
          <p:cNvSpPr txBox="1"/>
          <p:nvPr>
            <p:ph idx="1" type="body"/>
          </p:nvPr>
        </p:nvSpPr>
        <p:spPr>
          <a:xfrm>
            <a:off x="997725" y="2117024"/>
            <a:ext cx="5205300" cy="29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antimicrobianos son herramientas </a:t>
            </a:r>
            <a:r>
              <a:rPr b="1" i="1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esenciales para combatir enfermedades infecciosas</a:t>
            </a: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los establecimientos pecuarios.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Sin embargo,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uso indebido y excesivo de los antimicrobianos es el principal factor que determina la aparición de la resistencia antimicrobiana.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4262" y="1995487"/>
            <a:ext cx="3862387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941bb54ce_2_0"/>
          <p:cNvSpPr txBox="1"/>
          <p:nvPr>
            <p:ph type="title"/>
          </p:nvPr>
        </p:nvSpPr>
        <p:spPr>
          <a:xfrm>
            <a:off x="781050" y="44608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4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/>
          </a:p>
        </p:txBody>
      </p:sp>
      <p:pic>
        <p:nvPicPr>
          <p:cNvPr id="121" name="Google Shape;121;g13941bb54ce_2_0"/>
          <p:cNvPicPr preferRelativeResize="0"/>
          <p:nvPr/>
        </p:nvPicPr>
        <p:blipFill rotWithShape="1">
          <a:blip r:embed="rId3">
            <a:alphaModFix/>
          </a:blip>
          <a:srcRect b="0" l="4001" r="11589" t="0"/>
          <a:stretch/>
        </p:blipFill>
        <p:spPr>
          <a:xfrm>
            <a:off x="7347325" y="2085400"/>
            <a:ext cx="3949325" cy="268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13941bb54ce_2_0"/>
          <p:cNvSpPr txBox="1"/>
          <p:nvPr/>
        </p:nvSpPr>
        <p:spPr>
          <a:xfrm>
            <a:off x="892200" y="2183525"/>
            <a:ext cx="5203800" cy="26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b="1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resistencia a los antimicrobianos</a:t>
            </a: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es una de las 10 principales amenazas de la salud y desarrollo mundial. Siendo esta la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1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capacidad de un microorganismo para resistir los efectos de los antimicrobianos.</a:t>
            </a:r>
            <a:endParaRPr b="1" i="1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781050" y="20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4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/>
          </a:p>
        </p:txBody>
      </p:sp>
      <p:sp>
        <p:nvSpPr>
          <p:cNvPr id="128" name="Google Shape;128;p5"/>
          <p:cNvSpPr txBox="1"/>
          <p:nvPr>
            <p:ph idx="1" type="body"/>
          </p:nvPr>
        </p:nvSpPr>
        <p:spPr>
          <a:xfrm>
            <a:off x="595312" y="1495425"/>
            <a:ext cx="6683400" cy="4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mayo de 2015, la 68.a </a:t>
            </a:r>
            <a:r>
              <a:rPr b="1" i="1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Asamblea Mundial de la  Salud </a:t>
            </a: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reconoció la importancia del problema de salud pública que supone la resistencia a los antimicrobianos (RAM).</a:t>
            </a:r>
            <a:endParaRPr/>
          </a:p>
          <a:p>
            <a:pPr indent="0" lvl="0" marL="1143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Esta asamblea adoptó un Plan de acción mundial sobre la  resistencia a los antimicrobianos.</a:t>
            </a:r>
            <a:endParaRPr/>
          </a:p>
          <a:p>
            <a:pPr indent="0" lvl="0" marL="1143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plan propone intervenciones para controlar dicha resistencia, y en particular para reducir el </a:t>
            </a:r>
            <a:r>
              <a:rPr b="1" i="1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uso innecesario de antimicrobianos</a:t>
            </a: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en el ser humano y los animales. </a:t>
            </a:r>
            <a:endParaRPr/>
          </a:p>
          <a:p>
            <a:pPr indent="0" lvl="0" marL="1143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143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129" name="Google Shape;129;p5"/>
          <p:cNvSpPr txBox="1"/>
          <p:nvPr/>
        </p:nvSpPr>
        <p:spPr>
          <a:xfrm>
            <a:off x="5524500" y="6292850"/>
            <a:ext cx="1939925" cy="23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OMS, 2015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b="0" l="15151" r="16322" t="0"/>
          <a:stretch/>
        </p:blipFill>
        <p:spPr>
          <a:xfrm>
            <a:off x="8196262" y="1868487"/>
            <a:ext cx="3252787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39027254fb_0_0"/>
          <p:cNvSpPr txBox="1"/>
          <p:nvPr>
            <p:ph type="title"/>
          </p:nvPr>
        </p:nvSpPr>
        <p:spPr>
          <a:xfrm>
            <a:off x="3924925" y="657137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4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Introducción</a:t>
            </a:r>
            <a:endParaRPr/>
          </a:p>
        </p:txBody>
      </p:sp>
      <p:sp>
        <p:nvSpPr>
          <p:cNvPr id="136" name="Google Shape;136;g139027254fb_0_0"/>
          <p:cNvSpPr txBox="1"/>
          <p:nvPr>
            <p:ph idx="1" type="body"/>
          </p:nvPr>
        </p:nvSpPr>
        <p:spPr>
          <a:xfrm>
            <a:off x="6773100" y="2886703"/>
            <a:ext cx="5205300" cy="19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El curso resalta la asociación entre el mal uso de los antimicrobianos y el riesgo de </a:t>
            </a:r>
            <a:r>
              <a:rPr b="0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resistencia antimicrobiana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, buscando la participación de los actores involucrados.</a:t>
            </a:r>
            <a:endParaRPr/>
          </a:p>
        </p:txBody>
      </p:sp>
      <p:pic>
        <p:nvPicPr>
          <p:cNvPr id="137" name="Google Shape;137;g139027254f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225" y="657113"/>
            <a:ext cx="5543775" cy="554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type="title"/>
          </p:nvPr>
        </p:nvSpPr>
        <p:spPr>
          <a:xfrm>
            <a:off x="781050" y="2063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4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Módulos</a:t>
            </a:r>
            <a:endParaRPr/>
          </a:p>
        </p:txBody>
      </p:sp>
      <p:sp>
        <p:nvSpPr>
          <p:cNvPr id="143" name="Google Shape;143;p7"/>
          <p:cNvSpPr txBox="1"/>
          <p:nvPr/>
        </p:nvSpPr>
        <p:spPr>
          <a:xfrm>
            <a:off x="5524500" y="6292850"/>
            <a:ext cx="1939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3800" y="1346200"/>
            <a:ext cx="4311650" cy="350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7"/>
          <p:cNvSpPr txBox="1"/>
          <p:nvPr>
            <p:ph idx="1" type="body"/>
          </p:nvPr>
        </p:nvSpPr>
        <p:spPr>
          <a:xfrm>
            <a:off x="319087" y="821550"/>
            <a:ext cx="7796100" cy="423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14300" rtl="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presente taller tiene los siguientes </a:t>
            </a: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módulos</a:t>
            </a:r>
            <a:r>
              <a:rPr b="1" i="0" lang="en-US" sz="24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0" lvl="0" marL="114300" rtl="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i="0" lang="en-US" sz="20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Módulo 1:</a:t>
            </a:r>
            <a:r>
              <a:rPr b="0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Uso correcto de antimicrobianos.</a:t>
            </a:r>
            <a:endParaRPr sz="2000"/>
          </a:p>
          <a:p>
            <a:pPr indent="0" lvl="0" marL="114300" rtl="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i="0" lang="en-US" sz="20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Módulo 2: </a:t>
            </a:r>
            <a:r>
              <a:rPr b="0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Situación actual de la Resistencia antimicrobiana.</a:t>
            </a:r>
            <a:endParaRPr/>
          </a:p>
          <a:p>
            <a:pPr indent="0" lvl="0" marL="114300" rtl="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i="0" lang="en-US" sz="20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Módulo 3: </a:t>
            </a:r>
            <a:r>
              <a:rPr b="0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Prevención de la Resistencia antimicrobiana</a:t>
            </a:r>
            <a:r>
              <a:rPr lang="en-US" sz="2000">
                <a:solidFill>
                  <a:srgbClr val="000000"/>
                </a:solidFill>
              </a:rPr>
              <a:t> Buenas Prácticas Agropecuarias</a:t>
            </a:r>
            <a:endParaRPr/>
          </a:p>
          <a:p>
            <a:pPr indent="0" lvl="0" marL="114300" rtl="0" algn="just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i="0" lang="en-US" sz="20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Módulo 4: </a:t>
            </a:r>
            <a:r>
              <a:rPr b="0" i="0" lang="en-US" sz="20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Retroalimentación de Productores, Academia e Industria para la construcción de la normativa de vigilancia de la Resistencia Antimicrobiana.</a:t>
            </a:r>
            <a:endParaRPr sz="2000"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b="0" i="0" sz="240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"/>
          <p:cNvSpPr txBox="1"/>
          <p:nvPr>
            <p:ph type="title"/>
          </p:nvPr>
        </p:nvSpPr>
        <p:spPr>
          <a:xfrm>
            <a:off x="420687" y="158750"/>
            <a:ext cx="105156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i="0" lang="en-US" sz="480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Lineamientos</a:t>
            </a:r>
            <a:endParaRPr/>
          </a:p>
        </p:txBody>
      </p:sp>
      <p:sp>
        <p:nvSpPr>
          <p:cNvPr id="151" name="Google Shape;151;p8"/>
          <p:cNvSpPr txBox="1"/>
          <p:nvPr>
            <p:ph idx="1" type="body"/>
          </p:nvPr>
        </p:nvSpPr>
        <p:spPr>
          <a:xfrm>
            <a:off x="888100" y="1983825"/>
            <a:ext cx="5976000" cy="30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925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•"/>
            </a:pPr>
            <a:r>
              <a:rPr i="0" lang="en-US" sz="1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curso está diseñado para ser desarrollado en las fechas establecida</a:t>
            </a: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i="0" lang="en-US" sz="1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Una vez que, haya culminado con el desarrollo de las actividades y si su calificación es igual o superior a </a:t>
            </a: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r>
              <a:rPr i="0" lang="en-US" sz="1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0/100 puntos, podrá descargar su </a:t>
            </a:r>
            <a:r>
              <a:rPr i="0" lang="en-US" sz="17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certificado de aprobación</a:t>
            </a:r>
            <a:r>
              <a:rPr lang="en-US" sz="1500">
                <a:latin typeface="Arial"/>
                <a:ea typeface="Arial"/>
                <a:cs typeface="Arial"/>
                <a:sym typeface="Arial"/>
              </a:rPr>
              <a:t>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Arial"/>
              <a:buChar char="•"/>
            </a:pPr>
            <a:r>
              <a:rPr i="0" lang="en-US" sz="1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 </a:t>
            </a:r>
            <a:r>
              <a:rPr i="0" lang="en-US" sz="17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evaluación final</a:t>
            </a:r>
            <a:r>
              <a:rPr i="0" lang="en-US" sz="1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dura 15 minutos. Los participantes que obt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engan</a:t>
            </a:r>
            <a:r>
              <a:rPr i="0" lang="en-US" sz="1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un promedio igual o inferior a </a:t>
            </a:r>
            <a:r>
              <a:rPr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i="0" lang="en-US" sz="1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9,9/100 puntos en el curso o que en la evaluación remedial 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obtengan </a:t>
            </a:r>
            <a:r>
              <a:rPr i="0" lang="en-US" sz="1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una calificación inferior a 18/20 puntos, </a:t>
            </a:r>
            <a:r>
              <a:rPr lang="en-US" sz="1700">
                <a:latin typeface="Arial"/>
                <a:ea typeface="Arial"/>
                <a:cs typeface="Arial"/>
                <a:sym typeface="Arial"/>
              </a:rPr>
              <a:t>reprobarán </a:t>
            </a:r>
            <a:r>
              <a:rPr i="0" lang="en-US" sz="17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curso.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2" name="Google Shape;152;p8"/>
          <p:cNvSpPr txBox="1"/>
          <p:nvPr/>
        </p:nvSpPr>
        <p:spPr>
          <a:xfrm>
            <a:off x="5524500" y="6292850"/>
            <a:ext cx="1939925" cy="23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OMS, 2015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" name="Google Shape;153;p8"/>
          <p:cNvPicPr preferRelativeResize="0"/>
          <p:nvPr/>
        </p:nvPicPr>
        <p:blipFill rotWithShape="1">
          <a:blip r:embed="rId5">
            <a:alphaModFix/>
          </a:blip>
          <a:srcRect b="0" l="17586" r="0" t="12675"/>
          <a:stretch/>
        </p:blipFill>
        <p:spPr>
          <a:xfrm>
            <a:off x="7862887" y="1862137"/>
            <a:ext cx="3752850" cy="298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2021-05-25T19:59:53Z</dcterms:created>
  <dc:creator>Microsoft Office User</dc:creator>
</cp:coreProperties>
</file>